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85" r:id="rId6"/>
    <p:sldId id="260" r:id="rId7"/>
    <p:sldId id="286" r:id="rId8"/>
    <p:sldId id="310" r:id="rId9"/>
    <p:sldId id="306" r:id="rId10"/>
    <p:sldId id="287" r:id="rId11"/>
    <p:sldId id="318" r:id="rId12"/>
    <p:sldId id="264" r:id="rId13"/>
    <p:sldId id="311" r:id="rId14"/>
    <p:sldId id="312" r:id="rId15"/>
    <p:sldId id="301" r:id="rId16"/>
    <p:sldId id="282" r:id="rId17"/>
    <p:sldId id="283" r:id="rId18"/>
    <p:sldId id="292" r:id="rId19"/>
    <p:sldId id="302" r:id="rId20"/>
    <p:sldId id="303" r:id="rId21"/>
    <p:sldId id="317" r:id="rId22"/>
    <p:sldId id="267" r:id="rId23"/>
    <p:sldId id="291" r:id="rId24"/>
    <p:sldId id="308" r:id="rId25"/>
    <p:sldId id="298" r:id="rId26"/>
    <p:sldId id="284" r:id="rId27"/>
    <p:sldId id="295" r:id="rId28"/>
    <p:sldId id="294" r:id="rId29"/>
    <p:sldId id="296" r:id="rId30"/>
    <p:sldId id="297" r:id="rId31"/>
    <p:sldId id="315" r:id="rId32"/>
    <p:sldId id="275" r:id="rId33"/>
    <p:sldId id="320" r:id="rId34"/>
    <p:sldId id="307" r:id="rId35"/>
    <p:sldId id="279" r:id="rId36"/>
    <p:sldId id="299" r:id="rId37"/>
    <p:sldId id="290" r:id="rId38"/>
    <p:sldId id="313" r:id="rId39"/>
    <p:sldId id="288" r:id="rId40"/>
    <p:sldId id="319" r:id="rId41"/>
    <p:sldId id="314" r:id="rId42"/>
    <p:sldId id="281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232"/>
    <a:srgbClr val="154E79"/>
    <a:srgbClr val="FFFFFF"/>
    <a:srgbClr val="0072C6"/>
    <a:srgbClr val="172984"/>
    <a:srgbClr val="172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0" autoAdjust="0"/>
    <p:restoredTop sz="80606" autoAdjust="0"/>
  </p:normalViewPr>
  <p:slideViewPr>
    <p:cSldViewPr snapToGrid="0" showGuides="1">
      <p:cViewPr varScale="1">
        <p:scale>
          <a:sx n="69" d="100"/>
          <a:sy n="69" d="100"/>
        </p:scale>
        <p:origin x="1027" y="7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/>
              <a:t>Budget</a:t>
            </a:r>
          </a:p>
        </c:rich>
      </c:tx>
      <c:layout>
        <c:manualLayout>
          <c:xMode val="edge"/>
          <c:yMode val="edge"/>
          <c:x val="0.37233146658806698"/>
          <c:y val="6.4220183486238494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2724262074192599"/>
                  <c:y val="-6.8771220111247503E-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8.5505565146602597E-2"/>
                  <c:y val="-0.155414288810229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7.3628152764326896E-2"/>
                  <c:y val="0.11095066098389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Feuil2!$E$2:$E$4</c:f>
              <c:strCache>
                <c:ptCount val="3"/>
                <c:pt idx="0">
                  <c:v>Mesure</c:v>
                </c:pt>
                <c:pt idx="1">
                  <c:v>Traitement</c:v>
                </c:pt>
                <c:pt idx="2">
                  <c:v>Affichage</c:v>
                </c:pt>
              </c:strCache>
            </c:strRef>
          </c:cat>
          <c:val>
            <c:numRef>
              <c:f>Feuil2!$F$2:$F$4</c:f>
              <c:numCache>
                <c:formatCode>0.00%</c:formatCode>
                <c:ptCount val="3"/>
                <c:pt idx="0">
                  <c:v>0.46089999999999998</c:v>
                </c:pt>
                <c:pt idx="1">
                  <c:v>0.3246</c:v>
                </c:pt>
                <c:pt idx="2">
                  <c:v>0.2145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363482353884995"/>
          <c:y val="0.31584469919552499"/>
          <c:w val="0.321777050469712"/>
          <c:h val="0.31524541405198703"/>
        </c:manualLayout>
      </c:layout>
      <c:overlay val="0"/>
      <c:txPr>
        <a:bodyPr/>
        <a:lstStyle/>
        <a:p>
          <a:pPr>
            <a:defRPr sz="1500"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60E35-3AFB-4733-8523-01463D68979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A6C2FD7-DA28-4946-B9DE-3C163C786B20}">
      <dgm:prSet phldrT="[Texte]"/>
      <dgm:spPr/>
      <dgm:t>
        <a:bodyPr/>
        <a:lstStyle/>
        <a:p>
          <a:r>
            <a:rPr lang="fr-FR" dirty="0"/>
            <a:t>Equipe projet I3</a:t>
          </a:r>
        </a:p>
      </dgm:t>
    </dgm:pt>
    <dgm:pt modelId="{95A4FE57-25E3-4065-A78F-65A11E7835C1}" type="parTrans" cxnId="{D4523F2D-6F5B-44AF-A6C8-3E09FD4B700B}">
      <dgm:prSet/>
      <dgm:spPr/>
      <dgm:t>
        <a:bodyPr/>
        <a:lstStyle/>
        <a:p>
          <a:endParaRPr lang="fr-FR"/>
        </a:p>
      </dgm:t>
    </dgm:pt>
    <dgm:pt modelId="{A2CF5534-0101-4D99-85D2-139304384F1A}" type="sibTrans" cxnId="{D4523F2D-6F5B-44AF-A6C8-3E09FD4B700B}">
      <dgm:prSet/>
      <dgm:spPr/>
      <dgm:t>
        <a:bodyPr/>
        <a:lstStyle/>
        <a:p>
          <a:endParaRPr lang="fr-FR"/>
        </a:p>
      </dgm:t>
    </dgm:pt>
    <dgm:pt modelId="{8360F0A4-7C0E-4ED3-8B19-BBEBB83F9E2B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Développement de la solution de localisation RFID UWB </a:t>
          </a:r>
        </a:p>
      </dgm:t>
    </dgm:pt>
    <dgm:pt modelId="{35BA4E62-6180-42BB-9B57-71820BE19E0D}" type="parTrans" cxnId="{C392254F-564E-4616-BC46-2C121A7E9500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239E7BA5-6960-44AE-BFDB-17D06E5C02B0}" type="sibTrans" cxnId="{C392254F-564E-4616-BC46-2C121A7E9500}">
      <dgm:prSet/>
      <dgm:spPr/>
      <dgm:t>
        <a:bodyPr/>
        <a:lstStyle/>
        <a:p>
          <a:endParaRPr lang="fr-FR"/>
        </a:p>
      </dgm:t>
    </dgm:pt>
    <dgm:pt modelId="{2739A50A-2CC1-48B0-A700-E5356F49CB2C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Développement des capteurs physiologiques</a:t>
          </a:r>
        </a:p>
      </dgm:t>
    </dgm:pt>
    <dgm:pt modelId="{A76027F7-1BB9-46C8-9E37-57033898DD79}" type="parTrans" cxnId="{E29E8EEF-4A0E-4C44-AED8-01BC35082955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F6E3EBCF-24CC-4E9D-8F04-B93680E58C0C}" type="sibTrans" cxnId="{E29E8EEF-4A0E-4C44-AED8-01BC35082955}">
      <dgm:prSet/>
      <dgm:spPr/>
      <dgm:t>
        <a:bodyPr/>
        <a:lstStyle/>
        <a:p>
          <a:endParaRPr lang="fr-FR"/>
        </a:p>
      </dgm:t>
    </dgm:pt>
    <dgm:pt modelId="{3EEA11A2-C9A0-4974-9563-BA84E240F007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Développement de l’application Android</a:t>
          </a:r>
        </a:p>
      </dgm:t>
    </dgm:pt>
    <dgm:pt modelId="{A9859437-1242-45D3-A1BF-F27916FDC05F}" type="parTrans" cxnId="{CC11C3AD-B427-4B8E-B68C-363B81A25C62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C185ACE3-6C84-4346-BFE9-909FF72D63E1}" type="sibTrans" cxnId="{CC11C3AD-B427-4B8E-B68C-363B81A25C62}">
      <dgm:prSet/>
      <dgm:spPr/>
      <dgm:t>
        <a:bodyPr/>
        <a:lstStyle/>
        <a:p>
          <a:endParaRPr lang="fr-FR"/>
        </a:p>
      </dgm:t>
    </dgm:pt>
    <dgm:pt modelId="{FB4E0D2D-82BC-419E-AF88-CF1084EB78E6}" type="pres">
      <dgm:prSet presAssocID="{C6660E35-3AFB-4733-8523-01463D68979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B9F41FD-6014-4F57-A571-CA73787709A2}" type="pres">
      <dgm:prSet presAssocID="{2A6C2FD7-DA28-4946-B9DE-3C163C786B20}" presName="root1" presStyleCnt="0"/>
      <dgm:spPr/>
    </dgm:pt>
    <dgm:pt modelId="{C9506E89-6180-4B7A-B02D-B5524A3C41F0}" type="pres">
      <dgm:prSet presAssocID="{2A6C2FD7-DA28-4946-B9DE-3C163C786B2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9358BDD-741C-454D-956D-89E30B31688F}" type="pres">
      <dgm:prSet presAssocID="{2A6C2FD7-DA28-4946-B9DE-3C163C786B20}" presName="level2hierChild" presStyleCnt="0"/>
      <dgm:spPr/>
    </dgm:pt>
    <dgm:pt modelId="{F36BD236-9207-402A-8EC4-413673CD74AC}" type="pres">
      <dgm:prSet presAssocID="{35BA4E62-6180-42BB-9B57-71820BE19E0D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4288698D-91DD-4A32-BF79-AE92DEDDA5E5}" type="pres">
      <dgm:prSet presAssocID="{35BA4E62-6180-42BB-9B57-71820BE19E0D}" presName="connTx" presStyleLbl="parChTrans1D2" presStyleIdx="0" presStyleCnt="3"/>
      <dgm:spPr/>
      <dgm:t>
        <a:bodyPr/>
        <a:lstStyle/>
        <a:p>
          <a:endParaRPr lang="fr-FR"/>
        </a:p>
      </dgm:t>
    </dgm:pt>
    <dgm:pt modelId="{4124EEAA-8665-457D-9E94-27F7FA87BF63}" type="pres">
      <dgm:prSet presAssocID="{8360F0A4-7C0E-4ED3-8B19-BBEBB83F9E2B}" presName="root2" presStyleCnt="0"/>
      <dgm:spPr/>
    </dgm:pt>
    <dgm:pt modelId="{7A8C123B-E628-497A-8BFA-EE18A91308A1}" type="pres">
      <dgm:prSet presAssocID="{8360F0A4-7C0E-4ED3-8B19-BBEBB83F9E2B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AEEED73-A582-4293-B5F4-713A1274DBA2}" type="pres">
      <dgm:prSet presAssocID="{8360F0A4-7C0E-4ED3-8B19-BBEBB83F9E2B}" presName="level3hierChild" presStyleCnt="0"/>
      <dgm:spPr/>
    </dgm:pt>
    <dgm:pt modelId="{EC0D6AA4-3221-4BE3-88BD-D412C72CA906}" type="pres">
      <dgm:prSet presAssocID="{A76027F7-1BB9-46C8-9E37-57033898DD79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D0F78DDD-A5C9-4C5C-8C15-6C5EF47E6BBD}" type="pres">
      <dgm:prSet presAssocID="{A76027F7-1BB9-46C8-9E37-57033898DD79}" presName="connTx" presStyleLbl="parChTrans1D2" presStyleIdx="1" presStyleCnt="3"/>
      <dgm:spPr/>
      <dgm:t>
        <a:bodyPr/>
        <a:lstStyle/>
        <a:p>
          <a:endParaRPr lang="fr-FR"/>
        </a:p>
      </dgm:t>
    </dgm:pt>
    <dgm:pt modelId="{221926B0-8F37-405A-A06A-E9D7064DFBE6}" type="pres">
      <dgm:prSet presAssocID="{2739A50A-2CC1-48B0-A700-E5356F49CB2C}" presName="root2" presStyleCnt="0"/>
      <dgm:spPr/>
    </dgm:pt>
    <dgm:pt modelId="{DFABEF89-A0C8-4C96-88B9-14C79DE6F3B9}" type="pres">
      <dgm:prSet presAssocID="{2739A50A-2CC1-48B0-A700-E5356F49CB2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D7A22C1-20A2-492C-AC5C-9A4BA3A5E716}" type="pres">
      <dgm:prSet presAssocID="{2739A50A-2CC1-48B0-A700-E5356F49CB2C}" presName="level3hierChild" presStyleCnt="0"/>
      <dgm:spPr/>
    </dgm:pt>
    <dgm:pt modelId="{063FEEA5-DA86-4C64-A9BA-966ED03DE0CC}" type="pres">
      <dgm:prSet presAssocID="{A9859437-1242-45D3-A1BF-F27916FDC05F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DE48855E-B9B1-44A6-B3BF-96DCEA5DD336}" type="pres">
      <dgm:prSet presAssocID="{A9859437-1242-45D3-A1BF-F27916FDC05F}" presName="connTx" presStyleLbl="parChTrans1D2" presStyleIdx="2" presStyleCnt="3"/>
      <dgm:spPr/>
      <dgm:t>
        <a:bodyPr/>
        <a:lstStyle/>
        <a:p>
          <a:endParaRPr lang="fr-FR"/>
        </a:p>
      </dgm:t>
    </dgm:pt>
    <dgm:pt modelId="{53C4A32E-A4D6-488A-9CB9-A70281F54DEE}" type="pres">
      <dgm:prSet presAssocID="{3EEA11A2-C9A0-4974-9563-BA84E240F007}" presName="root2" presStyleCnt="0"/>
      <dgm:spPr/>
    </dgm:pt>
    <dgm:pt modelId="{B42CBFB5-300C-49D8-9C04-9125D354AFF3}" type="pres">
      <dgm:prSet presAssocID="{3EEA11A2-C9A0-4974-9563-BA84E240F00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D4F598C-A574-4755-AA92-44759D0DFE15}" type="pres">
      <dgm:prSet presAssocID="{3EEA11A2-C9A0-4974-9563-BA84E240F007}" presName="level3hierChild" presStyleCnt="0"/>
      <dgm:spPr/>
    </dgm:pt>
  </dgm:ptLst>
  <dgm:cxnLst>
    <dgm:cxn modelId="{E94EC5BC-9958-44D6-A167-62BF0D402304}" type="presOf" srcId="{A9859437-1242-45D3-A1BF-F27916FDC05F}" destId="{DE48855E-B9B1-44A6-B3BF-96DCEA5DD336}" srcOrd="1" destOrd="0" presId="urn:microsoft.com/office/officeart/2008/layout/HorizontalMultiLevelHierarchy"/>
    <dgm:cxn modelId="{439F192A-A4A0-40D1-A265-35CA6A5AFE14}" type="presOf" srcId="{A76027F7-1BB9-46C8-9E37-57033898DD79}" destId="{EC0D6AA4-3221-4BE3-88BD-D412C72CA906}" srcOrd="0" destOrd="0" presId="urn:microsoft.com/office/officeart/2008/layout/HorizontalMultiLevelHierarchy"/>
    <dgm:cxn modelId="{E45AD6B4-5E70-41AB-9D4C-6C8E7370ABA8}" type="presOf" srcId="{A76027F7-1BB9-46C8-9E37-57033898DD79}" destId="{D0F78DDD-A5C9-4C5C-8C15-6C5EF47E6BBD}" srcOrd="1" destOrd="0" presId="urn:microsoft.com/office/officeart/2008/layout/HorizontalMultiLevelHierarchy"/>
    <dgm:cxn modelId="{FF50C006-3D68-418E-B430-51A7A5893EA0}" type="presOf" srcId="{A9859437-1242-45D3-A1BF-F27916FDC05F}" destId="{063FEEA5-DA86-4C64-A9BA-966ED03DE0CC}" srcOrd="0" destOrd="0" presId="urn:microsoft.com/office/officeart/2008/layout/HorizontalMultiLevelHierarchy"/>
    <dgm:cxn modelId="{8CBA3717-5FB6-4703-85FA-AFC51A648EBA}" type="presOf" srcId="{2739A50A-2CC1-48B0-A700-E5356F49CB2C}" destId="{DFABEF89-A0C8-4C96-88B9-14C79DE6F3B9}" srcOrd="0" destOrd="0" presId="urn:microsoft.com/office/officeart/2008/layout/HorizontalMultiLevelHierarchy"/>
    <dgm:cxn modelId="{54FCBE8D-99D5-4E32-8986-0F0CFCD6257F}" type="presOf" srcId="{3EEA11A2-C9A0-4974-9563-BA84E240F007}" destId="{B42CBFB5-300C-49D8-9C04-9125D354AFF3}" srcOrd="0" destOrd="0" presId="urn:microsoft.com/office/officeart/2008/layout/HorizontalMultiLevelHierarchy"/>
    <dgm:cxn modelId="{D4523F2D-6F5B-44AF-A6C8-3E09FD4B700B}" srcId="{C6660E35-3AFB-4733-8523-01463D689793}" destId="{2A6C2FD7-DA28-4946-B9DE-3C163C786B20}" srcOrd="0" destOrd="0" parTransId="{95A4FE57-25E3-4065-A78F-65A11E7835C1}" sibTransId="{A2CF5534-0101-4D99-85D2-139304384F1A}"/>
    <dgm:cxn modelId="{E54064C9-E5BB-40F5-93A0-AA31659D844A}" type="presOf" srcId="{C6660E35-3AFB-4733-8523-01463D689793}" destId="{FB4E0D2D-82BC-419E-AF88-CF1084EB78E6}" srcOrd="0" destOrd="0" presId="urn:microsoft.com/office/officeart/2008/layout/HorizontalMultiLevelHierarchy"/>
    <dgm:cxn modelId="{C392254F-564E-4616-BC46-2C121A7E9500}" srcId="{2A6C2FD7-DA28-4946-B9DE-3C163C786B20}" destId="{8360F0A4-7C0E-4ED3-8B19-BBEBB83F9E2B}" srcOrd="0" destOrd="0" parTransId="{35BA4E62-6180-42BB-9B57-71820BE19E0D}" sibTransId="{239E7BA5-6960-44AE-BFDB-17D06E5C02B0}"/>
    <dgm:cxn modelId="{4A931317-EB51-481D-8BF9-E16DCBF2CA15}" type="presOf" srcId="{2A6C2FD7-DA28-4946-B9DE-3C163C786B20}" destId="{C9506E89-6180-4B7A-B02D-B5524A3C41F0}" srcOrd="0" destOrd="0" presId="urn:microsoft.com/office/officeart/2008/layout/HorizontalMultiLevelHierarchy"/>
    <dgm:cxn modelId="{19D42912-8C8E-4F74-A5C5-479019FF9A87}" type="presOf" srcId="{8360F0A4-7C0E-4ED3-8B19-BBEBB83F9E2B}" destId="{7A8C123B-E628-497A-8BFA-EE18A91308A1}" srcOrd="0" destOrd="0" presId="urn:microsoft.com/office/officeart/2008/layout/HorizontalMultiLevelHierarchy"/>
    <dgm:cxn modelId="{CC11C3AD-B427-4B8E-B68C-363B81A25C62}" srcId="{2A6C2FD7-DA28-4946-B9DE-3C163C786B20}" destId="{3EEA11A2-C9A0-4974-9563-BA84E240F007}" srcOrd="2" destOrd="0" parTransId="{A9859437-1242-45D3-A1BF-F27916FDC05F}" sibTransId="{C185ACE3-6C84-4346-BFE9-909FF72D63E1}"/>
    <dgm:cxn modelId="{E29E8EEF-4A0E-4C44-AED8-01BC35082955}" srcId="{2A6C2FD7-DA28-4946-B9DE-3C163C786B20}" destId="{2739A50A-2CC1-48B0-A700-E5356F49CB2C}" srcOrd="1" destOrd="0" parTransId="{A76027F7-1BB9-46C8-9E37-57033898DD79}" sibTransId="{F6E3EBCF-24CC-4E9D-8F04-B93680E58C0C}"/>
    <dgm:cxn modelId="{230611BC-5593-41EC-BC1A-2305E62CAA76}" type="presOf" srcId="{35BA4E62-6180-42BB-9B57-71820BE19E0D}" destId="{4288698D-91DD-4A32-BF79-AE92DEDDA5E5}" srcOrd="1" destOrd="0" presId="urn:microsoft.com/office/officeart/2008/layout/HorizontalMultiLevelHierarchy"/>
    <dgm:cxn modelId="{9BF92EA3-C88F-48CE-8F22-4FFD9E7783B7}" type="presOf" srcId="{35BA4E62-6180-42BB-9B57-71820BE19E0D}" destId="{F36BD236-9207-402A-8EC4-413673CD74AC}" srcOrd="0" destOrd="0" presId="urn:microsoft.com/office/officeart/2008/layout/HorizontalMultiLevelHierarchy"/>
    <dgm:cxn modelId="{7C18BFD3-ABAE-4DF0-B060-075EA8C3DB00}" type="presParOf" srcId="{FB4E0D2D-82BC-419E-AF88-CF1084EB78E6}" destId="{9B9F41FD-6014-4F57-A571-CA73787709A2}" srcOrd="0" destOrd="0" presId="urn:microsoft.com/office/officeart/2008/layout/HorizontalMultiLevelHierarchy"/>
    <dgm:cxn modelId="{EAEA0517-D3E2-4430-87CC-8EB0D5D1D2EA}" type="presParOf" srcId="{9B9F41FD-6014-4F57-A571-CA73787709A2}" destId="{C9506E89-6180-4B7A-B02D-B5524A3C41F0}" srcOrd="0" destOrd="0" presId="urn:microsoft.com/office/officeart/2008/layout/HorizontalMultiLevelHierarchy"/>
    <dgm:cxn modelId="{503E2289-D3D6-4C59-9C44-9DD4843F0747}" type="presParOf" srcId="{9B9F41FD-6014-4F57-A571-CA73787709A2}" destId="{E9358BDD-741C-454D-956D-89E30B31688F}" srcOrd="1" destOrd="0" presId="urn:microsoft.com/office/officeart/2008/layout/HorizontalMultiLevelHierarchy"/>
    <dgm:cxn modelId="{A573994D-D36E-4969-AB25-35750B459A37}" type="presParOf" srcId="{E9358BDD-741C-454D-956D-89E30B31688F}" destId="{F36BD236-9207-402A-8EC4-413673CD74AC}" srcOrd="0" destOrd="0" presId="urn:microsoft.com/office/officeart/2008/layout/HorizontalMultiLevelHierarchy"/>
    <dgm:cxn modelId="{F263BF17-52C7-4C8A-9B1F-B91CA57E4AF3}" type="presParOf" srcId="{F36BD236-9207-402A-8EC4-413673CD74AC}" destId="{4288698D-91DD-4A32-BF79-AE92DEDDA5E5}" srcOrd="0" destOrd="0" presId="urn:microsoft.com/office/officeart/2008/layout/HorizontalMultiLevelHierarchy"/>
    <dgm:cxn modelId="{B31E55CD-F9E3-4245-8D9C-BF48E1C91B64}" type="presParOf" srcId="{E9358BDD-741C-454D-956D-89E30B31688F}" destId="{4124EEAA-8665-457D-9E94-27F7FA87BF63}" srcOrd="1" destOrd="0" presId="urn:microsoft.com/office/officeart/2008/layout/HorizontalMultiLevelHierarchy"/>
    <dgm:cxn modelId="{A97AA562-A03A-40A9-B329-786A94B79BA0}" type="presParOf" srcId="{4124EEAA-8665-457D-9E94-27F7FA87BF63}" destId="{7A8C123B-E628-497A-8BFA-EE18A91308A1}" srcOrd="0" destOrd="0" presId="urn:microsoft.com/office/officeart/2008/layout/HorizontalMultiLevelHierarchy"/>
    <dgm:cxn modelId="{9B7F44CF-178B-4E98-86A7-55A48C069AC8}" type="presParOf" srcId="{4124EEAA-8665-457D-9E94-27F7FA87BF63}" destId="{BAEEED73-A582-4293-B5F4-713A1274DBA2}" srcOrd="1" destOrd="0" presId="urn:microsoft.com/office/officeart/2008/layout/HorizontalMultiLevelHierarchy"/>
    <dgm:cxn modelId="{6163D927-7E03-4D56-9369-3331F29DEBFD}" type="presParOf" srcId="{E9358BDD-741C-454D-956D-89E30B31688F}" destId="{EC0D6AA4-3221-4BE3-88BD-D412C72CA906}" srcOrd="2" destOrd="0" presId="urn:microsoft.com/office/officeart/2008/layout/HorizontalMultiLevelHierarchy"/>
    <dgm:cxn modelId="{E2E59F73-A310-4C25-B35B-1E6BB278040A}" type="presParOf" srcId="{EC0D6AA4-3221-4BE3-88BD-D412C72CA906}" destId="{D0F78DDD-A5C9-4C5C-8C15-6C5EF47E6BBD}" srcOrd="0" destOrd="0" presId="urn:microsoft.com/office/officeart/2008/layout/HorizontalMultiLevelHierarchy"/>
    <dgm:cxn modelId="{79DBE122-5709-4C83-BF06-936CCDD2150E}" type="presParOf" srcId="{E9358BDD-741C-454D-956D-89E30B31688F}" destId="{221926B0-8F37-405A-A06A-E9D7064DFBE6}" srcOrd="3" destOrd="0" presId="urn:microsoft.com/office/officeart/2008/layout/HorizontalMultiLevelHierarchy"/>
    <dgm:cxn modelId="{928BF6A0-A5C5-499B-99D2-1AC2ECC9CD21}" type="presParOf" srcId="{221926B0-8F37-405A-A06A-E9D7064DFBE6}" destId="{DFABEF89-A0C8-4C96-88B9-14C79DE6F3B9}" srcOrd="0" destOrd="0" presId="urn:microsoft.com/office/officeart/2008/layout/HorizontalMultiLevelHierarchy"/>
    <dgm:cxn modelId="{3D8B8C0F-CBDE-4EF0-9D83-2C6741ABCE97}" type="presParOf" srcId="{221926B0-8F37-405A-A06A-E9D7064DFBE6}" destId="{DD7A22C1-20A2-492C-AC5C-9A4BA3A5E716}" srcOrd="1" destOrd="0" presId="urn:microsoft.com/office/officeart/2008/layout/HorizontalMultiLevelHierarchy"/>
    <dgm:cxn modelId="{778FE2F3-5D93-4B06-B3A6-8319656ED8B4}" type="presParOf" srcId="{E9358BDD-741C-454D-956D-89E30B31688F}" destId="{063FEEA5-DA86-4C64-A9BA-966ED03DE0CC}" srcOrd="4" destOrd="0" presId="urn:microsoft.com/office/officeart/2008/layout/HorizontalMultiLevelHierarchy"/>
    <dgm:cxn modelId="{136D9C65-8FC6-4AA7-9043-7E8309D70275}" type="presParOf" srcId="{063FEEA5-DA86-4C64-A9BA-966ED03DE0CC}" destId="{DE48855E-B9B1-44A6-B3BF-96DCEA5DD336}" srcOrd="0" destOrd="0" presId="urn:microsoft.com/office/officeart/2008/layout/HorizontalMultiLevelHierarchy"/>
    <dgm:cxn modelId="{02E4E9E9-CB9A-4F42-9434-D0F250D55064}" type="presParOf" srcId="{E9358BDD-741C-454D-956D-89E30B31688F}" destId="{53C4A32E-A4D6-488A-9CB9-A70281F54DEE}" srcOrd="5" destOrd="0" presId="urn:microsoft.com/office/officeart/2008/layout/HorizontalMultiLevelHierarchy"/>
    <dgm:cxn modelId="{C43B08E1-059B-47B4-B428-4B2870EEB00B}" type="presParOf" srcId="{53C4A32E-A4D6-488A-9CB9-A70281F54DEE}" destId="{B42CBFB5-300C-49D8-9C04-9125D354AFF3}" srcOrd="0" destOrd="0" presId="urn:microsoft.com/office/officeart/2008/layout/HorizontalMultiLevelHierarchy"/>
    <dgm:cxn modelId="{743AAAED-35F3-41D0-82DB-287841808175}" type="presParOf" srcId="{53C4A32E-A4D6-488A-9CB9-A70281F54DEE}" destId="{CD4F598C-A574-4755-AA92-44759D0DFE1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660E35-3AFB-4733-8523-01463D689793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2A6C2FD7-DA28-4946-B9DE-3C163C786B20}">
      <dgm:prSet phldrT="[Texte]"/>
      <dgm:spPr/>
      <dgm:t>
        <a:bodyPr/>
        <a:lstStyle/>
        <a:p>
          <a:r>
            <a:rPr lang="fr-FR" dirty="0"/>
            <a:t>Equipe I1</a:t>
          </a:r>
        </a:p>
      </dgm:t>
    </dgm:pt>
    <dgm:pt modelId="{95A4FE57-25E3-4065-A78F-65A11E7835C1}" type="parTrans" cxnId="{D4523F2D-6F5B-44AF-A6C8-3E09FD4B700B}">
      <dgm:prSet/>
      <dgm:spPr/>
      <dgm:t>
        <a:bodyPr/>
        <a:lstStyle/>
        <a:p>
          <a:endParaRPr lang="fr-FR"/>
        </a:p>
      </dgm:t>
    </dgm:pt>
    <dgm:pt modelId="{A2CF5534-0101-4D99-85D2-139304384F1A}" type="sibTrans" cxnId="{D4523F2D-6F5B-44AF-A6C8-3E09FD4B700B}">
      <dgm:prSet/>
      <dgm:spPr/>
      <dgm:t>
        <a:bodyPr/>
        <a:lstStyle/>
        <a:p>
          <a:endParaRPr lang="fr-FR"/>
        </a:p>
      </dgm:t>
    </dgm:pt>
    <dgm:pt modelId="{8360F0A4-7C0E-4ED3-8B19-BBEBB83F9E2B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Développement d’une solution de localisation Bluetooth Low Energy</a:t>
          </a:r>
        </a:p>
      </dgm:t>
    </dgm:pt>
    <dgm:pt modelId="{35BA4E62-6180-42BB-9B57-71820BE19E0D}" type="parTrans" cxnId="{C392254F-564E-4616-BC46-2C121A7E9500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239E7BA5-6960-44AE-BFDB-17D06E5C02B0}" type="sibTrans" cxnId="{C392254F-564E-4616-BC46-2C121A7E9500}">
      <dgm:prSet/>
      <dgm:spPr/>
      <dgm:t>
        <a:bodyPr/>
        <a:lstStyle/>
        <a:p>
          <a:endParaRPr lang="fr-FR"/>
        </a:p>
      </dgm:t>
    </dgm:pt>
    <dgm:pt modelId="{2739A50A-2CC1-48B0-A700-E5356F49CB2C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Adaptation de l’affichage des données dans l’IHM</a:t>
          </a:r>
        </a:p>
      </dgm:t>
    </dgm:pt>
    <dgm:pt modelId="{A76027F7-1BB9-46C8-9E37-57033898DD79}" type="parTrans" cxnId="{E29E8EEF-4A0E-4C44-AED8-01BC35082955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F6E3EBCF-24CC-4E9D-8F04-B93680E58C0C}" type="sibTrans" cxnId="{E29E8EEF-4A0E-4C44-AED8-01BC35082955}">
      <dgm:prSet/>
      <dgm:spPr/>
      <dgm:t>
        <a:bodyPr/>
        <a:lstStyle/>
        <a:p>
          <a:endParaRPr lang="fr-FR"/>
        </a:p>
      </dgm:t>
    </dgm:pt>
    <dgm:pt modelId="{3EEA11A2-C9A0-4974-9563-BA84E240F007}">
      <dgm:prSet phldrT="[Texte]"/>
      <dgm:spPr>
        <a:solidFill>
          <a:srgbClr val="CC3232"/>
        </a:solidFill>
        <a:ln>
          <a:solidFill>
            <a:srgbClr val="CC3232"/>
          </a:solidFill>
        </a:ln>
      </dgm:spPr>
      <dgm:t>
        <a:bodyPr/>
        <a:lstStyle/>
        <a:p>
          <a:r>
            <a:rPr lang="fr-FR" dirty="0"/>
            <a:t>Réalisation des tests d’intégration</a:t>
          </a:r>
        </a:p>
      </dgm:t>
    </dgm:pt>
    <dgm:pt modelId="{A9859437-1242-45D3-A1BF-F27916FDC05F}" type="parTrans" cxnId="{CC11C3AD-B427-4B8E-B68C-363B81A25C62}">
      <dgm:prSet/>
      <dgm:spPr>
        <a:ln>
          <a:solidFill>
            <a:srgbClr val="CC3232"/>
          </a:solidFill>
        </a:ln>
      </dgm:spPr>
      <dgm:t>
        <a:bodyPr/>
        <a:lstStyle/>
        <a:p>
          <a:endParaRPr lang="fr-FR"/>
        </a:p>
      </dgm:t>
    </dgm:pt>
    <dgm:pt modelId="{C185ACE3-6C84-4346-BFE9-909FF72D63E1}" type="sibTrans" cxnId="{CC11C3AD-B427-4B8E-B68C-363B81A25C62}">
      <dgm:prSet/>
      <dgm:spPr/>
      <dgm:t>
        <a:bodyPr/>
        <a:lstStyle/>
        <a:p>
          <a:endParaRPr lang="fr-FR"/>
        </a:p>
      </dgm:t>
    </dgm:pt>
    <dgm:pt modelId="{FB4E0D2D-82BC-419E-AF88-CF1084EB78E6}" type="pres">
      <dgm:prSet presAssocID="{C6660E35-3AFB-4733-8523-01463D68979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B9F41FD-6014-4F57-A571-CA73787709A2}" type="pres">
      <dgm:prSet presAssocID="{2A6C2FD7-DA28-4946-B9DE-3C163C786B20}" presName="root1" presStyleCnt="0"/>
      <dgm:spPr/>
    </dgm:pt>
    <dgm:pt modelId="{C9506E89-6180-4B7A-B02D-B5524A3C41F0}" type="pres">
      <dgm:prSet presAssocID="{2A6C2FD7-DA28-4946-B9DE-3C163C786B2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E9358BDD-741C-454D-956D-89E30B31688F}" type="pres">
      <dgm:prSet presAssocID="{2A6C2FD7-DA28-4946-B9DE-3C163C786B20}" presName="level2hierChild" presStyleCnt="0"/>
      <dgm:spPr/>
    </dgm:pt>
    <dgm:pt modelId="{F36BD236-9207-402A-8EC4-413673CD74AC}" type="pres">
      <dgm:prSet presAssocID="{35BA4E62-6180-42BB-9B57-71820BE19E0D}" presName="conn2-1" presStyleLbl="parChTrans1D2" presStyleIdx="0" presStyleCnt="3"/>
      <dgm:spPr/>
      <dgm:t>
        <a:bodyPr/>
        <a:lstStyle/>
        <a:p>
          <a:endParaRPr lang="fr-FR"/>
        </a:p>
      </dgm:t>
    </dgm:pt>
    <dgm:pt modelId="{4288698D-91DD-4A32-BF79-AE92DEDDA5E5}" type="pres">
      <dgm:prSet presAssocID="{35BA4E62-6180-42BB-9B57-71820BE19E0D}" presName="connTx" presStyleLbl="parChTrans1D2" presStyleIdx="0" presStyleCnt="3"/>
      <dgm:spPr/>
      <dgm:t>
        <a:bodyPr/>
        <a:lstStyle/>
        <a:p>
          <a:endParaRPr lang="fr-FR"/>
        </a:p>
      </dgm:t>
    </dgm:pt>
    <dgm:pt modelId="{4124EEAA-8665-457D-9E94-27F7FA87BF63}" type="pres">
      <dgm:prSet presAssocID="{8360F0A4-7C0E-4ED3-8B19-BBEBB83F9E2B}" presName="root2" presStyleCnt="0"/>
      <dgm:spPr/>
    </dgm:pt>
    <dgm:pt modelId="{7A8C123B-E628-497A-8BFA-EE18A91308A1}" type="pres">
      <dgm:prSet presAssocID="{8360F0A4-7C0E-4ED3-8B19-BBEBB83F9E2B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BAEEED73-A582-4293-B5F4-713A1274DBA2}" type="pres">
      <dgm:prSet presAssocID="{8360F0A4-7C0E-4ED3-8B19-BBEBB83F9E2B}" presName="level3hierChild" presStyleCnt="0"/>
      <dgm:spPr/>
    </dgm:pt>
    <dgm:pt modelId="{EC0D6AA4-3221-4BE3-88BD-D412C72CA906}" type="pres">
      <dgm:prSet presAssocID="{A76027F7-1BB9-46C8-9E37-57033898DD79}" presName="conn2-1" presStyleLbl="parChTrans1D2" presStyleIdx="1" presStyleCnt="3"/>
      <dgm:spPr/>
      <dgm:t>
        <a:bodyPr/>
        <a:lstStyle/>
        <a:p>
          <a:endParaRPr lang="fr-FR"/>
        </a:p>
      </dgm:t>
    </dgm:pt>
    <dgm:pt modelId="{D0F78DDD-A5C9-4C5C-8C15-6C5EF47E6BBD}" type="pres">
      <dgm:prSet presAssocID="{A76027F7-1BB9-46C8-9E37-57033898DD79}" presName="connTx" presStyleLbl="parChTrans1D2" presStyleIdx="1" presStyleCnt="3"/>
      <dgm:spPr/>
      <dgm:t>
        <a:bodyPr/>
        <a:lstStyle/>
        <a:p>
          <a:endParaRPr lang="fr-FR"/>
        </a:p>
      </dgm:t>
    </dgm:pt>
    <dgm:pt modelId="{221926B0-8F37-405A-A06A-E9D7064DFBE6}" type="pres">
      <dgm:prSet presAssocID="{2739A50A-2CC1-48B0-A700-E5356F49CB2C}" presName="root2" presStyleCnt="0"/>
      <dgm:spPr/>
    </dgm:pt>
    <dgm:pt modelId="{DFABEF89-A0C8-4C96-88B9-14C79DE6F3B9}" type="pres">
      <dgm:prSet presAssocID="{2739A50A-2CC1-48B0-A700-E5356F49CB2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D7A22C1-20A2-492C-AC5C-9A4BA3A5E716}" type="pres">
      <dgm:prSet presAssocID="{2739A50A-2CC1-48B0-A700-E5356F49CB2C}" presName="level3hierChild" presStyleCnt="0"/>
      <dgm:spPr/>
    </dgm:pt>
    <dgm:pt modelId="{063FEEA5-DA86-4C64-A9BA-966ED03DE0CC}" type="pres">
      <dgm:prSet presAssocID="{A9859437-1242-45D3-A1BF-F27916FDC05F}" presName="conn2-1" presStyleLbl="parChTrans1D2" presStyleIdx="2" presStyleCnt="3"/>
      <dgm:spPr/>
      <dgm:t>
        <a:bodyPr/>
        <a:lstStyle/>
        <a:p>
          <a:endParaRPr lang="fr-FR"/>
        </a:p>
      </dgm:t>
    </dgm:pt>
    <dgm:pt modelId="{DE48855E-B9B1-44A6-B3BF-96DCEA5DD336}" type="pres">
      <dgm:prSet presAssocID="{A9859437-1242-45D3-A1BF-F27916FDC05F}" presName="connTx" presStyleLbl="parChTrans1D2" presStyleIdx="2" presStyleCnt="3"/>
      <dgm:spPr/>
      <dgm:t>
        <a:bodyPr/>
        <a:lstStyle/>
        <a:p>
          <a:endParaRPr lang="fr-FR"/>
        </a:p>
      </dgm:t>
    </dgm:pt>
    <dgm:pt modelId="{53C4A32E-A4D6-488A-9CB9-A70281F54DEE}" type="pres">
      <dgm:prSet presAssocID="{3EEA11A2-C9A0-4974-9563-BA84E240F007}" presName="root2" presStyleCnt="0"/>
      <dgm:spPr/>
    </dgm:pt>
    <dgm:pt modelId="{B42CBFB5-300C-49D8-9C04-9125D354AFF3}" type="pres">
      <dgm:prSet presAssocID="{3EEA11A2-C9A0-4974-9563-BA84E240F007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D4F598C-A574-4755-AA92-44759D0DFE15}" type="pres">
      <dgm:prSet presAssocID="{3EEA11A2-C9A0-4974-9563-BA84E240F007}" presName="level3hierChild" presStyleCnt="0"/>
      <dgm:spPr/>
    </dgm:pt>
  </dgm:ptLst>
  <dgm:cxnLst>
    <dgm:cxn modelId="{C392254F-564E-4616-BC46-2C121A7E9500}" srcId="{2A6C2FD7-DA28-4946-B9DE-3C163C786B20}" destId="{8360F0A4-7C0E-4ED3-8B19-BBEBB83F9E2B}" srcOrd="0" destOrd="0" parTransId="{35BA4E62-6180-42BB-9B57-71820BE19E0D}" sibTransId="{239E7BA5-6960-44AE-BFDB-17D06E5C02B0}"/>
    <dgm:cxn modelId="{CC11C3AD-B427-4B8E-B68C-363B81A25C62}" srcId="{2A6C2FD7-DA28-4946-B9DE-3C163C786B20}" destId="{3EEA11A2-C9A0-4974-9563-BA84E240F007}" srcOrd="2" destOrd="0" parTransId="{A9859437-1242-45D3-A1BF-F27916FDC05F}" sibTransId="{C185ACE3-6C84-4346-BFE9-909FF72D63E1}"/>
    <dgm:cxn modelId="{9AF8CB67-6B7B-44BE-AE65-0A14226DA938}" type="presOf" srcId="{A9859437-1242-45D3-A1BF-F27916FDC05F}" destId="{063FEEA5-DA86-4C64-A9BA-966ED03DE0CC}" srcOrd="0" destOrd="0" presId="urn:microsoft.com/office/officeart/2008/layout/HorizontalMultiLevelHierarchy"/>
    <dgm:cxn modelId="{30B5F6F8-D5B7-4292-8F43-530CC9A428A0}" type="presOf" srcId="{8360F0A4-7C0E-4ED3-8B19-BBEBB83F9E2B}" destId="{7A8C123B-E628-497A-8BFA-EE18A91308A1}" srcOrd="0" destOrd="0" presId="urn:microsoft.com/office/officeart/2008/layout/HorizontalMultiLevelHierarchy"/>
    <dgm:cxn modelId="{E29E8EEF-4A0E-4C44-AED8-01BC35082955}" srcId="{2A6C2FD7-DA28-4946-B9DE-3C163C786B20}" destId="{2739A50A-2CC1-48B0-A700-E5356F49CB2C}" srcOrd="1" destOrd="0" parTransId="{A76027F7-1BB9-46C8-9E37-57033898DD79}" sibTransId="{F6E3EBCF-24CC-4E9D-8F04-B93680E58C0C}"/>
    <dgm:cxn modelId="{78F5A33C-46BC-440B-A8A6-E0C7BEB6551B}" type="presOf" srcId="{C6660E35-3AFB-4733-8523-01463D689793}" destId="{FB4E0D2D-82BC-419E-AF88-CF1084EB78E6}" srcOrd="0" destOrd="0" presId="urn:microsoft.com/office/officeart/2008/layout/HorizontalMultiLevelHierarchy"/>
    <dgm:cxn modelId="{946EBF7D-8D38-4947-95A1-665D95EC24FD}" type="presOf" srcId="{35BA4E62-6180-42BB-9B57-71820BE19E0D}" destId="{4288698D-91DD-4A32-BF79-AE92DEDDA5E5}" srcOrd="1" destOrd="0" presId="urn:microsoft.com/office/officeart/2008/layout/HorizontalMultiLevelHierarchy"/>
    <dgm:cxn modelId="{D4523F2D-6F5B-44AF-A6C8-3E09FD4B700B}" srcId="{C6660E35-3AFB-4733-8523-01463D689793}" destId="{2A6C2FD7-DA28-4946-B9DE-3C163C786B20}" srcOrd="0" destOrd="0" parTransId="{95A4FE57-25E3-4065-A78F-65A11E7835C1}" sibTransId="{A2CF5534-0101-4D99-85D2-139304384F1A}"/>
    <dgm:cxn modelId="{8033B2E9-30DD-470D-ADAC-E91DFE9B91CD}" type="presOf" srcId="{A76027F7-1BB9-46C8-9E37-57033898DD79}" destId="{D0F78DDD-A5C9-4C5C-8C15-6C5EF47E6BBD}" srcOrd="1" destOrd="0" presId="urn:microsoft.com/office/officeart/2008/layout/HorizontalMultiLevelHierarchy"/>
    <dgm:cxn modelId="{C760964D-AE8E-477A-872F-F826D6574A6C}" type="presOf" srcId="{A9859437-1242-45D3-A1BF-F27916FDC05F}" destId="{DE48855E-B9B1-44A6-B3BF-96DCEA5DD336}" srcOrd="1" destOrd="0" presId="urn:microsoft.com/office/officeart/2008/layout/HorizontalMultiLevelHierarchy"/>
    <dgm:cxn modelId="{20E78018-8B9C-403B-8613-F4E48F1932E8}" type="presOf" srcId="{A76027F7-1BB9-46C8-9E37-57033898DD79}" destId="{EC0D6AA4-3221-4BE3-88BD-D412C72CA906}" srcOrd="0" destOrd="0" presId="urn:microsoft.com/office/officeart/2008/layout/HorizontalMultiLevelHierarchy"/>
    <dgm:cxn modelId="{C0D2AD07-8682-404F-953A-2667048080AA}" type="presOf" srcId="{3EEA11A2-C9A0-4974-9563-BA84E240F007}" destId="{B42CBFB5-300C-49D8-9C04-9125D354AFF3}" srcOrd="0" destOrd="0" presId="urn:microsoft.com/office/officeart/2008/layout/HorizontalMultiLevelHierarchy"/>
    <dgm:cxn modelId="{C0539E5C-5271-48C5-9C67-FFABB2E48395}" type="presOf" srcId="{2A6C2FD7-DA28-4946-B9DE-3C163C786B20}" destId="{C9506E89-6180-4B7A-B02D-B5524A3C41F0}" srcOrd="0" destOrd="0" presId="urn:microsoft.com/office/officeart/2008/layout/HorizontalMultiLevelHierarchy"/>
    <dgm:cxn modelId="{0710EE70-9D0F-4004-B958-C6EFE0E0C265}" type="presOf" srcId="{2739A50A-2CC1-48B0-A700-E5356F49CB2C}" destId="{DFABEF89-A0C8-4C96-88B9-14C79DE6F3B9}" srcOrd="0" destOrd="0" presId="urn:microsoft.com/office/officeart/2008/layout/HorizontalMultiLevelHierarchy"/>
    <dgm:cxn modelId="{32D4959B-35B7-42BE-85F3-4A5FDF936996}" type="presOf" srcId="{35BA4E62-6180-42BB-9B57-71820BE19E0D}" destId="{F36BD236-9207-402A-8EC4-413673CD74AC}" srcOrd="0" destOrd="0" presId="urn:microsoft.com/office/officeart/2008/layout/HorizontalMultiLevelHierarchy"/>
    <dgm:cxn modelId="{CED3957C-145A-412C-8456-C1DAEDEA7A37}" type="presParOf" srcId="{FB4E0D2D-82BC-419E-AF88-CF1084EB78E6}" destId="{9B9F41FD-6014-4F57-A571-CA73787709A2}" srcOrd="0" destOrd="0" presId="urn:microsoft.com/office/officeart/2008/layout/HorizontalMultiLevelHierarchy"/>
    <dgm:cxn modelId="{6CD7D938-A682-4917-AC2B-DE8D8A655217}" type="presParOf" srcId="{9B9F41FD-6014-4F57-A571-CA73787709A2}" destId="{C9506E89-6180-4B7A-B02D-B5524A3C41F0}" srcOrd="0" destOrd="0" presId="urn:microsoft.com/office/officeart/2008/layout/HorizontalMultiLevelHierarchy"/>
    <dgm:cxn modelId="{7ADB4CFA-D691-45BC-8AC8-BF3C7D2C70C4}" type="presParOf" srcId="{9B9F41FD-6014-4F57-A571-CA73787709A2}" destId="{E9358BDD-741C-454D-956D-89E30B31688F}" srcOrd="1" destOrd="0" presId="urn:microsoft.com/office/officeart/2008/layout/HorizontalMultiLevelHierarchy"/>
    <dgm:cxn modelId="{1E89B711-0CA6-4372-A50C-0A7A25BFAE1F}" type="presParOf" srcId="{E9358BDD-741C-454D-956D-89E30B31688F}" destId="{F36BD236-9207-402A-8EC4-413673CD74AC}" srcOrd="0" destOrd="0" presId="urn:microsoft.com/office/officeart/2008/layout/HorizontalMultiLevelHierarchy"/>
    <dgm:cxn modelId="{73363D08-006A-45B4-9805-BEEBEA24D5C8}" type="presParOf" srcId="{F36BD236-9207-402A-8EC4-413673CD74AC}" destId="{4288698D-91DD-4A32-BF79-AE92DEDDA5E5}" srcOrd="0" destOrd="0" presId="urn:microsoft.com/office/officeart/2008/layout/HorizontalMultiLevelHierarchy"/>
    <dgm:cxn modelId="{AA9593E6-4637-46CD-8BC8-8F005B893082}" type="presParOf" srcId="{E9358BDD-741C-454D-956D-89E30B31688F}" destId="{4124EEAA-8665-457D-9E94-27F7FA87BF63}" srcOrd="1" destOrd="0" presId="urn:microsoft.com/office/officeart/2008/layout/HorizontalMultiLevelHierarchy"/>
    <dgm:cxn modelId="{0CDDD38B-DD80-497B-BF48-95F4FDA11B6E}" type="presParOf" srcId="{4124EEAA-8665-457D-9E94-27F7FA87BF63}" destId="{7A8C123B-E628-497A-8BFA-EE18A91308A1}" srcOrd="0" destOrd="0" presId="urn:microsoft.com/office/officeart/2008/layout/HorizontalMultiLevelHierarchy"/>
    <dgm:cxn modelId="{5E9C3AC1-847F-4254-9299-6A504012B854}" type="presParOf" srcId="{4124EEAA-8665-457D-9E94-27F7FA87BF63}" destId="{BAEEED73-A582-4293-B5F4-713A1274DBA2}" srcOrd="1" destOrd="0" presId="urn:microsoft.com/office/officeart/2008/layout/HorizontalMultiLevelHierarchy"/>
    <dgm:cxn modelId="{75422912-208A-4F07-80CD-00B087BA8F65}" type="presParOf" srcId="{E9358BDD-741C-454D-956D-89E30B31688F}" destId="{EC0D6AA4-3221-4BE3-88BD-D412C72CA906}" srcOrd="2" destOrd="0" presId="urn:microsoft.com/office/officeart/2008/layout/HorizontalMultiLevelHierarchy"/>
    <dgm:cxn modelId="{47A5897C-61D4-4496-8FB0-F7F1976EF740}" type="presParOf" srcId="{EC0D6AA4-3221-4BE3-88BD-D412C72CA906}" destId="{D0F78DDD-A5C9-4C5C-8C15-6C5EF47E6BBD}" srcOrd="0" destOrd="0" presId="urn:microsoft.com/office/officeart/2008/layout/HorizontalMultiLevelHierarchy"/>
    <dgm:cxn modelId="{A5DA5713-EA46-4FAC-A5E8-C9AA798EBCCC}" type="presParOf" srcId="{E9358BDD-741C-454D-956D-89E30B31688F}" destId="{221926B0-8F37-405A-A06A-E9D7064DFBE6}" srcOrd="3" destOrd="0" presId="urn:microsoft.com/office/officeart/2008/layout/HorizontalMultiLevelHierarchy"/>
    <dgm:cxn modelId="{8AF76A1A-3097-4CF7-9D2F-6620D28FE460}" type="presParOf" srcId="{221926B0-8F37-405A-A06A-E9D7064DFBE6}" destId="{DFABEF89-A0C8-4C96-88B9-14C79DE6F3B9}" srcOrd="0" destOrd="0" presId="urn:microsoft.com/office/officeart/2008/layout/HorizontalMultiLevelHierarchy"/>
    <dgm:cxn modelId="{FAE504CC-A6DE-4597-ADC5-9F4E756DF1A0}" type="presParOf" srcId="{221926B0-8F37-405A-A06A-E9D7064DFBE6}" destId="{DD7A22C1-20A2-492C-AC5C-9A4BA3A5E716}" srcOrd="1" destOrd="0" presId="urn:microsoft.com/office/officeart/2008/layout/HorizontalMultiLevelHierarchy"/>
    <dgm:cxn modelId="{01C035FC-70F3-4CD0-A88F-668551E31CA0}" type="presParOf" srcId="{E9358BDD-741C-454D-956D-89E30B31688F}" destId="{063FEEA5-DA86-4C64-A9BA-966ED03DE0CC}" srcOrd="4" destOrd="0" presId="urn:microsoft.com/office/officeart/2008/layout/HorizontalMultiLevelHierarchy"/>
    <dgm:cxn modelId="{7375BF4D-73C3-4C1B-8CA6-26011262A99E}" type="presParOf" srcId="{063FEEA5-DA86-4C64-A9BA-966ED03DE0CC}" destId="{DE48855E-B9B1-44A6-B3BF-96DCEA5DD336}" srcOrd="0" destOrd="0" presId="urn:microsoft.com/office/officeart/2008/layout/HorizontalMultiLevelHierarchy"/>
    <dgm:cxn modelId="{FF2FDA7C-7D92-4E3C-BE03-D6F338892A1A}" type="presParOf" srcId="{E9358BDD-741C-454D-956D-89E30B31688F}" destId="{53C4A32E-A4D6-488A-9CB9-A70281F54DEE}" srcOrd="5" destOrd="0" presId="urn:microsoft.com/office/officeart/2008/layout/HorizontalMultiLevelHierarchy"/>
    <dgm:cxn modelId="{7686FDF5-1BCC-49D2-B2E6-95993092638C}" type="presParOf" srcId="{53C4A32E-A4D6-488A-9CB9-A70281F54DEE}" destId="{B42CBFB5-300C-49D8-9C04-9125D354AFF3}" srcOrd="0" destOrd="0" presId="urn:microsoft.com/office/officeart/2008/layout/HorizontalMultiLevelHierarchy"/>
    <dgm:cxn modelId="{9B368FBB-547E-4937-A370-C0A361FE4F87}" type="presParOf" srcId="{53C4A32E-A4D6-488A-9CB9-A70281F54DEE}" destId="{CD4F598C-A574-4755-AA92-44759D0DFE1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F70E2-ADAE-413A-9E76-D8D8862020E5}" type="datetimeFigureOut">
              <a:rPr lang="fr-FR" smtClean="0"/>
              <a:t>29/01/2018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7415C-B9C8-4C36-8630-CD4BD4C77D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66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466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04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4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784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38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14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8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25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06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511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10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04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576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92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134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58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031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26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35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19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584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09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55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16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193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37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34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655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89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0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91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7415C-B9C8-4C36-8630-CD4BD4C77DE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34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4AB94ED-6F23-4DBC-BD03-E820DBE84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26CAD481-0ADC-44C3-8359-F75D4172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815250B2-95B2-423C-972D-F6B61A07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2D58-5F86-4207-8986-743A26B92377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5540BACA-E323-4F1B-9C61-8D2AAA7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BC82266E-EEFE-4E08-8AD2-DED2232C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3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5EFBA3-8E17-4D72-B54D-30A91077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E7AC9433-47CB-449C-B094-643341A9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F058737-A302-4987-98A2-6C414C8C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970C-D8A0-421E-AC51-002A79AB4C47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CAF72AFA-4031-4282-8AA6-C2EB963B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32DF66B5-978E-423D-8ED9-EBE3A108E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17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28971349-7ECC-4747-AB64-D64D27D86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4D2B81C9-1C00-4D31-B89F-8233D1233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3F4A9F44-E275-4A22-BFD1-C9D611CF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E872B-E5D7-42F9-98F8-AC0BDF61BFDA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C8C671A-A8AA-4038-BEED-E575F44FF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11AA9B5B-4E5C-42C2-8AB3-B5741379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56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5CEBFC8-DEA3-45D0-9C18-BE717DB8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880F091E-1B63-48AD-B536-98E6F27AD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F00B9DAB-BADC-4BF2-93A3-EE1A0034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D9727-DAD3-4045-9256-E2C651E7AC70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C9F136E7-3BF9-4700-B009-3749AB91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80CE04FA-DD3B-4446-A2D8-A5E5C1EA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39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FBB4467-0BBF-4B19-A652-3BB3BB8B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4BF3265-C093-4DB2-B849-3ED283881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E3ED95B-BAE9-4A08-9F43-9CB83425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47394-7FC0-427C-8FD5-2542E869EF8B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C60F19F5-CA1C-44D4-9114-1ABAB7A6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410FF44E-C1EC-4089-910A-903C008F7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50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9B607DD-2898-4ECE-B87E-5220D160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76D2710-981D-4718-9EF7-0EDD145F3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48998D3-87AF-4354-B389-3D761C630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0A642286-24CF-479D-BD08-F9FCCD86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73211-15A0-47FF-9BEF-229335D368BE}" type="datetime1">
              <a:rPr lang="fr-FR" smtClean="0"/>
              <a:t>29/01/2018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42824D39-30D6-4F7F-9E2E-9E7D074B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9D181562-A9BE-40E7-93DA-69325B5B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4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47EA586-C669-4EAD-8FE2-7392BDA1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D19589EF-BE7D-4A81-8A00-043629502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39F4A6F2-8BEF-4A27-82C9-67A26D95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35EEBBB0-F7C9-4CCE-9985-1D75C1BE7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ABE860E3-2956-41C8-AAA6-5680D9C4C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D41EE7FD-1BA0-419D-950F-639A70C0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E98B7-9176-456B-889B-77D44243F076}" type="datetime1">
              <a:rPr lang="fr-FR" smtClean="0"/>
              <a:t>29/01/2018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DBDA3DF2-D8BE-4D71-A93C-1F2E9880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2570B606-A111-4100-9F22-5E15C28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5D76898-6F10-42E6-8858-0703369E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7C658BDD-2CBD-473B-8A6A-74FC738F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88D6-23D9-4DA0-8EF0-D97D74C1064B}" type="datetime1">
              <a:rPr lang="fr-FR" smtClean="0"/>
              <a:t>29/01/2018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295709BB-CB7E-434D-AB51-700651C0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152C972A-1E45-46A7-B3BE-80F0D1BA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66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D885FD1D-E299-424C-90A0-69B74373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5DC8-B9D6-4019-B7AF-F8B4FE358BAB}" type="datetime1">
              <a:rPr lang="fr-FR" smtClean="0"/>
              <a:t>29/01/2018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8BFD77C6-B8E4-4F28-8791-16B880B8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A25C655-2263-4675-9073-AB17BB9B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82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CE31D4F-B240-4BD3-BB8B-782E7F3B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32D95472-4FA4-4AD3-B699-61698BFB8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D3B7C7E-D6F2-49C9-925D-60C0305A9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3DCBC068-AD0C-4B63-909E-E5D7FC97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9DD9-9E5D-4772-BEE4-CCFC961DCEC4}" type="datetime1">
              <a:rPr lang="fr-FR" smtClean="0"/>
              <a:t>29/01/2018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3FA42E47-1B87-4716-8E78-C64463154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6D2D31A9-CCA5-454B-8D03-A9BE038A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98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CBF9C45-AF12-4134-BA3F-7E92E328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A0FE9CBC-158C-4B9B-A0CE-69EA7FD1B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8466BB1B-B57C-4D69-8AC6-ACFAE7F24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1E6FB54C-F250-41A5-AC0E-01473536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BA336-9E44-48FB-9435-3A9C639028E1}" type="datetime1">
              <a:rPr lang="fr-FR" smtClean="0"/>
              <a:t>29/01/2018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E439C8E9-B537-4E83-AF1F-9A5FA6A6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2120FA72-8244-4A7F-BCF9-16708557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21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F2D9761B-4FC3-41B7-8E33-EDB51CC90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C7F8B32A-A2E1-485F-8EA2-954B69E9F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BB7039B-0940-4D59-874C-5773CB580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9CEF3-BBBC-414B-BC77-4FF57B5C69D8}" type="datetime1">
              <a:rPr lang="fr-FR" smtClean="0"/>
              <a:t>29/01/2018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8B55A709-F94E-41D9-949C-B8C5ADD19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6900A3C-4558-4A19-8067-D0340DBD6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F2041-3E36-4D52-8011-2C9618D6D9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15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2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6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9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B546B06-6F2F-4445-8918-CD0B238988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03E598C-BA77-463E-B494-31995EC1EDCF}"/>
              </a:ext>
            </a:extLst>
          </p:cNvPr>
          <p:cNvSpPr txBox="1"/>
          <p:nvPr/>
        </p:nvSpPr>
        <p:spPr>
          <a:xfrm>
            <a:off x="8420100" y="1902797"/>
            <a:ext cx="36914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u="sng" dirty="0">
                <a:solidFill>
                  <a:srgbClr val="CC323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Porteur du Projet</a:t>
            </a:r>
            <a:endParaRPr lang="fr-FR" sz="2400" b="1" dirty="0">
              <a:solidFill>
                <a:srgbClr val="CC32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Geoffroy Tijou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400" b="1" u="sng" dirty="0">
                <a:solidFill>
                  <a:srgbClr val="CC323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Référent Pédagogique</a:t>
            </a:r>
            <a:endParaRPr lang="fr-FR" sz="2000" b="1" dirty="0">
              <a:solidFill>
                <a:srgbClr val="CC32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Sébastien Aubin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400" b="1" u="sng" dirty="0">
                <a:solidFill>
                  <a:srgbClr val="CC323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Chef de Projet</a:t>
            </a:r>
            <a:endParaRPr lang="fr-FR" sz="2400" b="1" dirty="0">
              <a:solidFill>
                <a:srgbClr val="CC32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François d’Hotelans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fr-FR" sz="2400" b="1" u="sng" dirty="0">
                <a:solidFill>
                  <a:srgbClr val="CC323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Equipe</a:t>
            </a:r>
            <a:endParaRPr lang="fr-FR" sz="2400" b="1" dirty="0">
              <a:solidFill>
                <a:srgbClr val="CC32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 de Bentzmann</a:t>
            </a:r>
          </a:p>
          <a:p>
            <a:pPr marL="449580" indent="449580" algn="r"/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Benoit Ladrange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Guillaume Muret</a:t>
            </a:r>
          </a:p>
          <a:p>
            <a:pPr marL="449580" indent="449580"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Antoine de Pouilly</a:t>
            </a:r>
          </a:p>
          <a:p>
            <a:pPr marL="449580" indent="449580" algn="r">
              <a:spcAft>
                <a:spcPts val="0"/>
              </a:spcAft>
            </a:pPr>
            <a:r>
              <a:rPr lang="fr-FR" sz="20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Angela Randolph</a:t>
            </a:r>
            <a:endParaRPr lang="fr-F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6326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pour le suivi d’activité physique de sportifs de haut niveau</a:t>
            </a:r>
          </a:p>
        </p:txBody>
      </p:sp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6" y="3652875"/>
            <a:ext cx="2972913" cy="29729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</p:spTree>
    <p:extLst>
      <p:ext uri="{BB962C8B-B14F-4D97-AF65-F5344CB8AC3E}">
        <p14:creationId xmlns:p14="http://schemas.microsoft.com/office/powerpoint/2010/main" val="15900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Organigramme : Délai 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7" name="Organigramme : Délai 6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10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739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Mise en situation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2B9188A7-5B59-4C47-BA01-49B60C4A40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813" y="1273930"/>
            <a:ext cx="8626481" cy="431981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4857" y="2892605"/>
            <a:ext cx="913263" cy="91326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2662892"/>
            <a:ext cx="813886" cy="134067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08" y="1273930"/>
            <a:ext cx="813886" cy="134067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68" y="3499982"/>
            <a:ext cx="813886" cy="134067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71" y="3956191"/>
            <a:ext cx="813886" cy="13406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8" y="2387283"/>
            <a:ext cx="883997" cy="1414395"/>
          </a:xfrm>
          <a:prstGeom prst="rect">
            <a:avLst/>
          </a:prstGeom>
        </p:spPr>
      </p:pic>
      <p:sp>
        <p:nvSpPr>
          <p:cNvPr id="19" name="Flèche droite rayée 18"/>
          <p:cNvSpPr/>
          <p:nvPr/>
        </p:nvSpPr>
        <p:spPr>
          <a:xfrm>
            <a:off x="9308383" y="2860590"/>
            <a:ext cx="1436255" cy="945278"/>
          </a:xfrm>
          <a:prstGeom prst="stripedRightArrow">
            <a:avLst/>
          </a:prstGeom>
          <a:solidFill>
            <a:srgbClr val="15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0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C 0 0.15116 0.06953 0.27407 0.15495 0.27407 C 0.25547 0.27407 0.29167 0.1375 0.30716 0.05509 L 0.32266 -0.05509 C 0.33815 -0.1375 0.37682 -0.27384 0.49036 -0.27384 C 0.56263 -0.27384 0.64544 -0.15116 0.64544 3.7037E-7 C 0.64544 0.15116 0.56263 0.27407 0.49036 0.27407 C 0.37682 0.27407 0.33815 0.1375 0.32266 0.05509 L 0.30716 -0.05509 C 0.29167 -0.1375 0.25547 -0.27384 0.15495 -0.27384 C 0.06953 -0.27384 0 -0.15116 0 3.7037E-7 Z " pathEditMode="relative" rAng="0" ptsTypes="AAAAAAAAAAA">
                                      <p:cBhvr>
                                        <p:cTn id="6" dur="9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347935"/>
            <a:ext cx="8257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Etat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d’avancement</a:t>
            </a: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Bibliographie et choix techniques </a:t>
            </a:r>
          </a:p>
          <a:p>
            <a:r>
              <a:rPr lang="fr-FR" sz="2000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Tâches implémentées</a:t>
            </a:r>
          </a:p>
          <a:p>
            <a:endParaRPr lang="fr-FR" sz="4000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</a:t>
            </a:r>
            <a:endParaRPr lang="fr-F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1708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20" name="Organigramme : Délai 19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291784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choix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85148252-B6CD-4F2F-9578-4320CF399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8" y="3366101"/>
            <a:ext cx="507972" cy="5079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CB50688D-C67A-414D-988D-6E97CC4A4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8" y="5045652"/>
            <a:ext cx="507972" cy="5079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2206503" y="1586594"/>
            <a:ext cx="7730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54E79"/>
                </a:solidFill>
              </a:rPr>
              <a:t>Objectif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Faire le lien entre les besoins définis dans le cahier des charges et la solution technique à développer.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Etablir un état de l’art des technologies existantes.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DEBB8B70-3EB7-4C47-A25E-7DFA743CBBA9}"/>
              </a:ext>
            </a:extLst>
          </p:cNvPr>
          <p:cNvSpPr txBox="1"/>
          <p:nvPr/>
        </p:nvSpPr>
        <p:spPr>
          <a:xfrm>
            <a:off x="2206503" y="2958368"/>
            <a:ext cx="7730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54E79"/>
                </a:solidFill>
              </a:rPr>
              <a:t>Mise en œuvre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Recherches menées sur différentes technologies.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Analyse et comparaison en fonction des besoins du client et les performances techniques.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49612071-51A4-4D74-BEF4-AFD5990FE8C9}"/>
              </a:ext>
            </a:extLst>
          </p:cNvPr>
          <p:cNvSpPr txBox="1"/>
          <p:nvPr/>
        </p:nvSpPr>
        <p:spPr>
          <a:xfrm>
            <a:off x="2206503" y="4330142"/>
            <a:ext cx="77306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154E79"/>
                </a:solidFill>
              </a:rPr>
              <a:t>Résultat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Sélection des technologies adaptées au projet 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RFID Ultra-Wide Band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Ethernet 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BLE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Wi-Fi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B6C9D42D-824C-4645-8493-9DDA59D38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374" y="1919560"/>
            <a:ext cx="678840" cy="6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rganigramme : Délai 16">
            <a:extLst>
              <a:ext uri="{FF2B5EF4-FFF2-40B4-BE49-F238E27FC236}">
                <a16:creationId xmlns:a16="http://schemas.microsoft.com/office/drawing/2014/main" xmlns="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18" name="Organigramme : Délai 17">
            <a:extLst>
              <a:ext uri="{FF2B5EF4-FFF2-40B4-BE49-F238E27FC236}">
                <a16:creationId xmlns:a16="http://schemas.microsoft.com/office/drawing/2014/main" xmlns="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20" name="Organigramme : Délai 19">
            <a:extLst>
              <a:ext uri="{FF2B5EF4-FFF2-40B4-BE49-F238E27FC236}">
                <a16:creationId xmlns:a16="http://schemas.microsoft.com/office/drawing/2014/main" xmlns="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Espace réservé du numéro de diapositive 1">
            <a:extLst>
              <a:ext uri="{FF2B5EF4-FFF2-40B4-BE49-F238E27FC236}">
                <a16:creationId xmlns:a16="http://schemas.microsoft.com/office/drawing/2014/main" xmlns="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13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727856" y="1548104"/>
            <a:ext cx="895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Cahier de spécifications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DC4E0067-6888-4D5F-A02C-01D3EDF6EF5E}"/>
              </a:ext>
            </a:extLst>
          </p:cNvPr>
          <p:cNvSpPr txBox="1"/>
          <p:nvPr/>
        </p:nvSpPr>
        <p:spPr>
          <a:xfrm>
            <a:off x="435369" y="2193224"/>
            <a:ext cx="1082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54E79"/>
                </a:solidFill>
              </a:rPr>
              <a:t>Cahier de spécifications </a:t>
            </a:r>
            <a:r>
              <a:rPr lang="fr-FR" sz="2000" dirty="0">
                <a:solidFill>
                  <a:srgbClr val="154E79"/>
                </a:solidFill>
              </a:rPr>
              <a:t>: document s’appuyant sur le cahier des charges pour proposer une description complète des fonctionnalités du système développé.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DEBB8B70-3EB7-4C47-A25E-7DFA743CBBA9}"/>
              </a:ext>
            </a:extLst>
          </p:cNvPr>
          <p:cNvSpPr txBox="1"/>
          <p:nvPr/>
        </p:nvSpPr>
        <p:spPr>
          <a:xfrm>
            <a:off x="435369" y="3174130"/>
            <a:ext cx="58463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Ce document a été décomposé en 3 parties :</a:t>
            </a:r>
          </a:p>
          <a:p>
            <a:endParaRPr lang="fr-FR" sz="2000" dirty="0">
              <a:solidFill>
                <a:srgbClr val="154E79"/>
              </a:solidFill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154E79"/>
                </a:solidFill>
              </a:rPr>
              <a:t>La première est une introduction brève du système.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154E79"/>
                </a:solidFill>
              </a:rPr>
              <a:t>Une description générale est ensuite proposée présentant l’environnement, les acteurs ainsi que les fonctions développées (CU : Cas d’Utilisations).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154E79"/>
                </a:solidFill>
              </a:rPr>
              <a:t>Une présentation de l’IHM (Interface Homme Machine), à savoir l’application Android.</a:t>
            </a:r>
          </a:p>
        </p:txBody>
      </p:sp>
      <p:pic>
        <p:nvPicPr>
          <p:cNvPr id="27" name="Image 26" descr="C:\Users\benoi_000\Documents\I3_OptionOC\PFE\sportif_tracker\specification\ebauche\cu\SPECCU-principal.png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96" y="2599583"/>
            <a:ext cx="5846304" cy="316127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ZoneTexte 27"/>
          <p:cNvSpPr txBox="1"/>
          <p:nvPr/>
        </p:nvSpPr>
        <p:spPr>
          <a:xfrm>
            <a:off x="7958841" y="5882762"/>
            <a:ext cx="2620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Représentation graphique</a:t>
            </a:r>
          </a:p>
          <a:p>
            <a:pPr algn="ctr"/>
            <a:r>
              <a:rPr lang="fr-FR" dirty="0"/>
              <a:t>du CU principal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FC223B5E-54C1-4D88-8C87-4031C89AD4CD}"/>
              </a:ext>
            </a:extLst>
          </p:cNvPr>
          <p:cNvSpPr txBox="1"/>
          <p:nvPr/>
        </p:nvSpPr>
        <p:spPr>
          <a:xfrm>
            <a:off x="1727856" y="291784"/>
            <a:ext cx="895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Recherches bibliographiques et Choix techniques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98538193-2D7F-4ED2-9C97-550C4744F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91" y="1561661"/>
            <a:ext cx="398898" cy="5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14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1481301"/>
            <a:ext cx="8474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Comparaison technologique : techniques de géolocalisation en milieu clos</a:t>
            </a:r>
          </a:p>
        </p:txBody>
      </p:sp>
      <p:pic>
        <p:nvPicPr>
          <p:cNvPr id="4" name="Image 3" descr="Capture d’écran 2017-11-22 à 17.14.42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2"/>
          <a:stretch/>
        </p:blipFill>
        <p:spPr>
          <a:xfrm>
            <a:off x="11349791" y="1970386"/>
            <a:ext cx="887907" cy="499802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61F6FD2B-678D-4756-8A7F-25B63FB8ABC5}"/>
              </a:ext>
            </a:extLst>
          </p:cNvPr>
          <p:cNvSpPr txBox="1"/>
          <p:nvPr/>
        </p:nvSpPr>
        <p:spPr>
          <a:xfrm>
            <a:off x="1727856" y="291784"/>
            <a:ext cx="895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Recherches bibliographiques et Choix techniques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20CDFA2E-6F5C-45A4-9554-17930DA04234}"/>
              </a:ext>
            </a:extLst>
          </p:cNvPr>
          <p:cNvSpPr txBox="1"/>
          <p:nvPr/>
        </p:nvSpPr>
        <p:spPr>
          <a:xfrm>
            <a:off x="304884" y="2435408"/>
            <a:ext cx="500290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Comparaison des principales techniques de géolocalisation d’intérieur en fonction de leurs caractéristiques :</a:t>
            </a:r>
          </a:p>
          <a:p>
            <a:pPr algn="just"/>
            <a:endParaRPr lang="fr-FR" sz="900" dirty="0">
              <a:solidFill>
                <a:srgbClr val="154E79"/>
              </a:solidFill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154E79"/>
                </a:solidFill>
              </a:rPr>
              <a:t>Précision</a:t>
            </a:r>
            <a:r>
              <a:rPr lang="fr-FR" sz="2000" dirty="0">
                <a:solidFill>
                  <a:srgbClr val="154E79"/>
                </a:solidFill>
              </a:rPr>
              <a:t> </a:t>
            </a:r>
            <a:r>
              <a:rPr lang="fr-FR" sz="2000" dirty="0">
                <a:solidFill>
                  <a:srgbClr val="154E79"/>
                </a:solidFill>
                <a:sym typeface="Wingdings" panose="05000000000000000000" pitchFamily="2" charset="2"/>
              </a:rPr>
              <a:t>de la position renvoyée.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154E79"/>
                </a:solidFill>
                <a:sym typeface="Wingdings" panose="05000000000000000000" pitchFamily="2" charset="2"/>
              </a:rPr>
              <a:t>Portée</a:t>
            </a:r>
            <a:r>
              <a:rPr lang="fr-FR" sz="2000" dirty="0">
                <a:solidFill>
                  <a:srgbClr val="154E79"/>
                </a:solidFill>
                <a:sym typeface="Wingdings" panose="05000000000000000000" pitchFamily="2" charset="2"/>
              </a:rPr>
              <a:t> maximale possible entre émetteur et récepteur.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154E79"/>
                </a:solidFill>
              </a:rPr>
              <a:t>Coût</a:t>
            </a:r>
            <a:r>
              <a:rPr lang="fr-FR" sz="2000" dirty="0">
                <a:solidFill>
                  <a:srgbClr val="154E79"/>
                </a:solidFill>
              </a:rPr>
              <a:t> estimé pour la mise en place du système.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154E79"/>
                </a:solidFill>
              </a:rPr>
              <a:t>Consommation</a:t>
            </a:r>
            <a:r>
              <a:rPr lang="fr-FR" sz="2000" dirty="0">
                <a:solidFill>
                  <a:srgbClr val="154E79"/>
                </a:solidFill>
              </a:rPr>
              <a:t> d’énergie du matériel.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fr-FR" sz="2000" b="1" dirty="0">
                <a:solidFill>
                  <a:srgbClr val="154E79"/>
                </a:solidFill>
              </a:rPr>
              <a:t>Vitesse de transmission </a:t>
            </a:r>
            <a:r>
              <a:rPr lang="fr-FR" sz="2000" dirty="0">
                <a:solidFill>
                  <a:srgbClr val="154E79"/>
                </a:solidFill>
              </a:rPr>
              <a:t>des données.</a:t>
            </a:r>
          </a:p>
          <a:p>
            <a:pPr lvl="1" algn="just"/>
            <a:endParaRPr lang="fr-FR" sz="900" dirty="0">
              <a:solidFill>
                <a:srgbClr val="154E79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Comparaison des principaux protocoles de communication utilisés (Bluetooth, </a:t>
            </a:r>
            <a:r>
              <a:rPr lang="fr-FR" sz="2000" dirty="0" err="1">
                <a:solidFill>
                  <a:srgbClr val="154E79"/>
                </a:solidFill>
              </a:rPr>
              <a:t>WiFi</a:t>
            </a:r>
            <a:r>
              <a:rPr lang="fr-FR" sz="2000" dirty="0">
                <a:solidFill>
                  <a:srgbClr val="154E79"/>
                </a:solidFill>
              </a:rPr>
              <a:t>, </a:t>
            </a:r>
            <a:r>
              <a:rPr lang="fr-FR" sz="2000" dirty="0" err="1">
                <a:solidFill>
                  <a:srgbClr val="154E79"/>
                </a:solidFill>
              </a:rPr>
              <a:t>ZigBee</a:t>
            </a:r>
            <a:r>
              <a:rPr lang="fr-FR" sz="2000" dirty="0">
                <a:solidFill>
                  <a:srgbClr val="154E79"/>
                </a:solidFill>
              </a:rPr>
              <a:t>…).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F2739A2-9392-4FC0-910D-50CF18EB9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08" y="1634244"/>
            <a:ext cx="650064" cy="638592"/>
          </a:xfrm>
          <a:prstGeom prst="rect">
            <a:avLst/>
          </a:prstGeom>
        </p:spPr>
      </p:pic>
      <p:pic>
        <p:nvPicPr>
          <p:cNvPr id="14" name="Image 13" descr="Capture d’écran 2017-11-22 à 17.14.42.png">
            <a:extLst>
              <a:ext uri="{FF2B5EF4-FFF2-40B4-BE49-F238E27FC236}">
                <a16:creationId xmlns="" xmlns:a16="http://schemas.microsoft.com/office/drawing/2014/main" id="{3AB1A32E-65F8-4F63-B6F2-3D337FB250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9"/>
          <a:stretch/>
        </p:blipFill>
        <p:spPr>
          <a:xfrm>
            <a:off x="5410355" y="2075731"/>
            <a:ext cx="5939436" cy="47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7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15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20" name="Organigramme : Délai 19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291784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choix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1262933"/>
            <a:ext cx="895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retenues pour le système </a:t>
            </a:r>
            <a:r>
              <a:rPr lang="fr-FR" sz="2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Track&amp;Roll</a:t>
            </a:r>
            <a:endParaRPr lang="fr-FR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11C4211C-5306-4660-A58E-CF8B8D42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19" y="1174290"/>
            <a:ext cx="643653" cy="70050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3DE369FC-849E-469A-8BCD-74142840B89B}"/>
              </a:ext>
            </a:extLst>
          </p:cNvPr>
          <p:cNvSpPr txBox="1"/>
          <p:nvPr/>
        </p:nvSpPr>
        <p:spPr>
          <a:xfrm>
            <a:off x="255695" y="2086333"/>
            <a:ext cx="1128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Système de </a:t>
            </a:r>
            <a:r>
              <a:rPr lang="fr-FR" sz="2000" b="1" dirty="0">
                <a:solidFill>
                  <a:srgbClr val="154E79"/>
                </a:solidFill>
              </a:rPr>
              <a:t>localisation</a:t>
            </a:r>
            <a:r>
              <a:rPr lang="fr-FR" sz="2000" dirty="0">
                <a:solidFill>
                  <a:srgbClr val="154E79"/>
                </a:solidFill>
              </a:rPr>
              <a:t> d’intérieur en temps réel avec la technologie </a:t>
            </a:r>
            <a:r>
              <a:rPr lang="fr-FR" sz="2000" b="1" dirty="0">
                <a:solidFill>
                  <a:srgbClr val="154E79"/>
                </a:solidFill>
              </a:rPr>
              <a:t>RFID UWB </a:t>
            </a:r>
            <a:r>
              <a:rPr lang="fr-FR" sz="2000" dirty="0">
                <a:solidFill>
                  <a:srgbClr val="154E79"/>
                </a:solidFill>
              </a:rPr>
              <a:t>basé sur la détection d’une balise émettant des ondes radios captées par un jeu d’antennes réceptrices.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98CD4785-2BDC-4898-ADBB-5B0858C9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235" y="3286267"/>
            <a:ext cx="531242" cy="60609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0E87B96F-D946-42AE-8B15-852C8D8C6B37}"/>
              </a:ext>
            </a:extLst>
          </p:cNvPr>
          <p:cNvSpPr txBox="1"/>
          <p:nvPr/>
        </p:nvSpPr>
        <p:spPr>
          <a:xfrm>
            <a:off x="1727856" y="2788643"/>
            <a:ext cx="866184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154E79"/>
                </a:solidFill>
              </a:rPr>
              <a:t>Justification</a:t>
            </a:r>
            <a:r>
              <a:rPr lang="fr-FR" sz="2000" dirty="0">
                <a:solidFill>
                  <a:srgbClr val="154E79"/>
                </a:solidFill>
              </a:rPr>
              <a:t> du choix par rapport au besoin du client :</a:t>
            </a:r>
          </a:p>
          <a:p>
            <a:pPr algn="just"/>
            <a:endParaRPr lang="fr-FR" sz="900" dirty="0">
              <a:solidFill>
                <a:srgbClr val="154E79"/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Possibilité de relever la position précise (de l’ordre de 30 cm) d’un joueur sur le terrain au cours du temps.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Grande autonomie des balises placées sur les </a:t>
            </a:r>
            <a:r>
              <a:rPr lang="fr-FR" sz="2000" dirty="0" smtClean="0">
                <a:solidFill>
                  <a:srgbClr val="154E79"/>
                </a:solidFill>
              </a:rPr>
              <a:t>joueurs.</a:t>
            </a:r>
            <a:endParaRPr lang="fr-FR" sz="2000" dirty="0">
              <a:solidFill>
                <a:srgbClr val="154E79"/>
              </a:solidFill>
            </a:endParaRPr>
          </a:p>
        </p:txBody>
      </p:sp>
      <p:pic>
        <p:nvPicPr>
          <p:cNvPr id="24" name="Picture 2" descr="Résultat de recherche d'images pour &quot;rfid uwb logo&quot;">
            <a:extLst>
              <a:ext uri="{FF2B5EF4-FFF2-40B4-BE49-F238E27FC236}">
                <a16:creationId xmlns="" xmlns:a16="http://schemas.microsoft.com/office/drawing/2014/main" id="{3FB1D68A-BB4C-4D14-B50A-B7E74C270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t="61747" r="64776" b="1220"/>
          <a:stretch/>
        </p:blipFill>
        <p:spPr bwMode="auto">
          <a:xfrm>
            <a:off x="10684515" y="2484880"/>
            <a:ext cx="1148575" cy="10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2CF2C118-913F-4930-8D20-584052E2F3F3}"/>
              </a:ext>
            </a:extLst>
          </p:cNvPr>
          <p:cNvSpPr txBox="1"/>
          <p:nvPr/>
        </p:nvSpPr>
        <p:spPr>
          <a:xfrm>
            <a:off x="255695" y="4453241"/>
            <a:ext cx="1128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54E79"/>
                </a:solidFill>
              </a:rPr>
              <a:t>Capteurs physiologiques </a:t>
            </a:r>
            <a:r>
              <a:rPr lang="fr-FR" sz="2000" dirty="0">
                <a:solidFill>
                  <a:srgbClr val="154E79"/>
                </a:solidFill>
              </a:rPr>
              <a:t>reposant sur le </a:t>
            </a:r>
            <a:r>
              <a:rPr lang="fr-FR" sz="2000" b="1" dirty="0">
                <a:solidFill>
                  <a:srgbClr val="154E79"/>
                </a:solidFill>
              </a:rPr>
              <a:t>Bluetooth Low Energy </a:t>
            </a:r>
            <a:r>
              <a:rPr lang="fr-FR" sz="2000" dirty="0">
                <a:solidFill>
                  <a:srgbClr val="154E79"/>
                </a:solidFill>
              </a:rPr>
              <a:t>(BLE), un protocole de communication sans fil pour les systèmes peu gourmand en énergie. </a:t>
            </a:r>
          </a:p>
        </p:txBody>
      </p:sp>
      <p:pic>
        <p:nvPicPr>
          <p:cNvPr id="26" name="Picture 4" descr="Résultat de recherche d'images pour &quot;bluetooth low energy&quot;">
            <a:extLst>
              <a:ext uri="{FF2B5EF4-FFF2-40B4-BE49-F238E27FC236}">
                <a16:creationId xmlns="" xmlns:a16="http://schemas.microsoft.com/office/drawing/2014/main" id="{2DEAD5AC-6704-4401-90AA-7DCA0D6E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882" y="5051020"/>
            <a:ext cx="1412787" cy="10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="" xmlns:a16="http://schemas.microsoft.com/office/drawing/2014/main" id="{DCEF821E-4290-4B7F-8B73-4F4935259557}"/>
              </a:ext>
            </a:extLst>
          </p:cNvPr>
          <p:cNvSpPr txBox="1"/>
          <p:nvPr/>
        </p:nvSpPr>
        <p:spPr>
          <a:xfrm>
            <a:off x="1727856" y="5161127"/>
            <a:ext cx="866184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154E79"/>
                </a:solidFill>
              </a:rPr>
              <a:t>Justification</a:t>
            </a:r>
            <a:r>
              <a:rPr lang="fr-FR" sz="2000" dirty="0">
                <a:solidFill>
                  <a:srgbClr val="154E79"/>
                </a:solidFill>
              </a:rPr>
              <a:t> du choix par rapport au besoin du client :</a:t>
            </a:r>
          </a:p>
          <a:p>
            <a:pPr algn="just"/>
            <a:endParaRPr lang="fr-FR" sz="900" dirty="0">
              <a:solidFill>
                <a:srgbClr val="154E79"/>
              </a:solidFill>
            </a:endParaRP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Possibilité de relever les mesures physiologiques des joueurs (fréquence cardiaque et accélération).</a:t>
            </a:r>
          </a:p>
          <a:p>
            <a:pPr marL="800100" lvl="1" indent="-342900" algn="just">
              <a:buFont typeface="Wingdings" panose="05000000000000000000" pitchFamily="2" charset="2"/>
              <a:buChar char="ü"/>
            </a:pPr>
            <a:r>
              <a:rPr lang="fr-FR" sz="2000" dirty="0">
                <a:solidFill>
                  <a:srgbClr val="154E79"/>
                </a:solidFill>
              </a:rPr>
              <a:t>Faible encombrement et bonne autonomie.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="" xmlns:a16="http://schemas.microsoft.com/office/drawing/2014/main" id="{A1843900-9065-4C77-8208-5DAD81853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235" y="5687053"/>
            <a:ext cx="531242" cy="6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16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539369" y="350398"/>
            <a:ext cx="8474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Attributions des tâches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xmlns="" id="{D590FC78-4AF7-41CB-A5CE-594128469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92986"/>
              </p:ext>
            </p:extLst>
          </p:nvPr>
        </p:nvGraphicFramePr>
        <p:xfrm>
          <a:off x="-469069" y="1793484"/>
          <a:ext cx="8789510" cy="397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xmlns="" id="{F465B8CA-0019-4073-AF9E-41D48CDD1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190631"/>
              </p:ext>
            </p:extLst>
          </p:nvPr>
        </p:nvGraphicFramePr>
        <p:xfrm>
          <a:off x="4531503" y="1793485"/>
          <a:ext cx="8789509" cy="397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701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17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539369" y="350398"/>
            <a:ext cx="9304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du système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943782" y="2492837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512" y="3255812"/>
            <a:ext cx="952500" cy="9525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38" y="3256035"/>
            <a:ext cx="952500" cy="952500"/>
          </a:xfrm>
          <a:prstGeom prst="rect">
            <a:avLst/>
          </a:prstGeom>
          <a:ln>
            <a:noFill/>
          </a:ln>
        </p:spPr>
      </p:pic>
      <p:sp>
        <p:nvSpPr>
          <p:cNvPr id="16" name="ZoneTexte 15"/>
          <p:cNvSpPr txBox="1"/>
          <p:nvPr/>
        </p:nvSpPr>
        <p:spPr>
          <a:xfrm>
            <a:off x="1331472" y="2492838"/>
            <a:ext cx="219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Mesure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792050" y="3256899"/>
            <a:ext cx="952500" cy="9525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12" y="6069802"/>
            <a:ext cx="403118" cy="40311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5" y="6087333"/>
            <a:ext cx="385587" cy="3855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2F532FB1-B673-42C3-83B3-12CBA2DBA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43" y="6012640"/>
            <a:ext cx="507972" cy="5079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65883D03-CD01-40FD-A1EF-5FF44C8F31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82" y="6060333"/>
            <a:ext cx="412587" cy="41258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F3A8F7E1-03E7-4EF2-9BBC-7116E788C88F}"/>
              </a:ext>
            </a:extLst>
          </p:cNvPr>
          <p:cNvSpPr txBox="1"/>
          <p:nvPr/>
        </p:nvSpPr>
        <p:spPr>
          <a:xfrm>
            <a:off x="4984012" y="2293336"/>
            <a:ext cx="219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Traitement &amp; Communication</a:t>
            </a:r>
          </a:p>
        </p:txBody>
      </p:sp>
      <p:sp>
        <p:nvSpPr>
          <p:cNvPr id="23" name="Bulle narrative : ronde 16">
            <a:extLst>
              <a:ext uri="{FF2B5EF4-FFF2-40B4-BE49-F238E27FC236}">
                <a16:creationId xmlns:a16="http://schemas.microsoft.com/office/drawing/2014/main" xmlns="" id="{CFAFABC8-9026-473C-BBEA-4AA2B9BA5860}"/>
              </a:ext>
            </a:extLst>
          </p:cNvPr>
          <p:cNvSpPr/>
          <p:nvPr/>
        </p:nvSpPr>
        <p:spPr>
          <a:xfrm>
            <a:off x="4426925" y="1823064"/>
            <a:ext cx="3334126" cy="2790215"/>
          </a:xfrm>
          <a:prstGeom prst="wedgeEllipseCallout">
            <a:avLst>
              <a:gd name="adj1" fmla="val 36611"/>
              <a:gd name="adj2" fmla="val 68282"/>
            </a:avLst>
          </a:prstGeom>
          <a:noFill/>
          <a:ln w="38100">
            <a:solidFill>
              <a:srgbClr val="617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5">
            <a:extLst>
              <a:ext uri="{FF2B5EF4-FFF2-40B4-BE49-F238E27FC236}">
                <a16:creationId xmlns:a16="http://schemas.microsoft.com/office/drawing/2014/main" xmlns="" id="{21113E2B-67D4-4868-8358-25F22A9ABED6}"/>
              </a:ext>
            </a:extLst>
          </p:cNvPr>
          <p:cNvSpPr/>
          <p:nvPr/>
        </p:nvSpPr>
        <p:spPr>
          <a:xfrm>
            <a:off x="6594567" y="5286335"/>
            <a:ext cx="1577520" cy="561221"/>
          </a:xfrm>
          <a:prstGeom prst="roundRect">
            <a:avLst>
              <a:gd name="adj" fmla="val 50000"/>
            </a:avLst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Carte BeagleBone</a:t>
            </a:r>
          </a:p>
        </p:txBody>
      </p:sp>
      <p:sp>
        <p:nvSpPr>
          <p:cNvPr id="25" name="Rectangle à coins arrondis 25">
            <a:extLst>
              <a:ext uri="{FF2B5EF4-FFF2-40B4-BE49-F238E27FC236}">
                <a16:creationId xmlns:a16="http://schemas.microsoft.com/office/drawing/2014/main" xmlns="" id="{25B2A702-8B74-488E-A7CC-B147FE50685C}"/>
              </a:ext>
            </a:extLst>
          </p:cNvPr>
          <p:cNvSpPr/>
          <p:nvPr/>
        </p:nvSpPr>
        <p:spPr>
          <a:xfrm>
            <a:off x="1422194" y="4602400"/>
            <a:ext cx="2009616" cy="369332"/>
          </a:xfrm>
          <a:prstGeom prst="roundRect">
            <a:avLst>
              <a:gd name="adj" fmla="val 50000"/>
            </a:avLst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Capteurs</a:t>
            </a:r>
            <a:r>
              <a:rPr lang="en-US" b="1" dirty="0"/>
              <a:t> </a:t>
            </a:r>
            <a:r>
              <a:rPr lang="en-US" b="1" dirty="0" err="1"/>
              <a:t>intégrés</a:t>
            </a:r>
            <a:endParaRPr lang="en-US" b="1" dirty="0"/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xmlns="" id="{86AAF034-921F-4DBE-BBAE-404834C2D4F7}"/>
              </a:ext>
            </a:extLst>
          </p:cNvPr>
          <p:cNvSpPr/>
          <p:nvPr/>
        </p:nvSpPr>
        <p:spPr>
          <a:xfrm>
            <a:off x="8943782" y="4601955"/>
            <a:ext cx="2194560" cy="369332"/>
          </a:xfrm>
          <a:prstGeom prst="roundRect">
            <a:avLst>
              <a:gd name="adj" fmla="val 50000"/>
            </a:avLst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Application Android</a:t>
            </a:r>
          </a:p>
        </p:txBody>
      </p:sp>
    </p:spTree>
    <p:extLst>
      <p:ext uri="{BB962C8B-B14F-4D97-AF65-F5344CB8AC3E}">
        <p14:creationId xmlns:p14="http://schemas.microsoft.com/office/powerpoint/2010/main" val="34358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18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539369" y="350398"/>
            <a:ext cx="9304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du système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5D153D84-DF70-4066-A807-881212A0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496" y="1772608"/>
            <a:ext cx="6700864" cy="333778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51E8B4B6-DF20-4849-9133-299448410B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983552">
            <a:off x="4018364" y="1644359"/>
            <a:ext cx="517903" cy="51790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59D968E5-BA91-4825-834F-6EFE84C5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841370">
            <a:off x="10596166" y="4730019"/>
            <a:ext cx="517903" cy="51790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6295FE86-038B-411E-AC7D-E19C357C0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958574">
            <a:off x="10596167" y="1645286"/>
            <a:ext cx="517903" cy="51790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CF72BFEA-9D97-42F8-95E6-32EF953000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611936">
            <a:off x="4021985" y="4714702"/>
            <a:ext cx="517903" cy="51790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08107B93-5C56-4031-9D12-0E5491E17E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0603" y="4743260"/>
            <a:ext cx="676581" cy="67658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0E338261-6BAF-42A9-929A-171766537C8E}"/>
              </a:ext>
            </a:extLst>
          </p:cNvPr>
          <p:cNvSpPr txBox="1"/>
          <p:nvPr/>
        </p:nvSpPr>
        <p:spPr>
          <a:xfrm>
            <a:off x="6782754" y="5419841"/>
            <a:ext cx="1592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D80027"/>
                </a:solidFill>
                <a:latin typeface="+mn-lt"/>
                <a:cs typeface="+mn-cs"/>
              </a:rPr>
              <a:t>Antenne mère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xmlns="" id="{D2686753-B76A-48E1-81AF-21EFC2395E2F}"/>
              </a:ext>
            </a:extLst>
          </p:cNvPr>
          <p:cNvSpPr txBox="1"/>
          <p:nvPr/>
        </p:nvSpPr>
        <p:spPr>
          <a:xfrm>
            <a:off x="3481176" y="5222909"/>
            <a:ext cx="159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D80027"/>
                </a:solidFill>
                <a:latin typeface="+mn-lt"/>
                <a:cs typeface="+mn-cs"/>
              </a:rPr>
              <a:t>Antenne RFID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662F95B1-FAC1-41CE-A6B1-C924BDD12999}"/>
              </a:ext>
            </a:extLst>
          </p:cNvPr>
          <p:cNvSpPr txBox="1"/>
          <p:nvPr/>
        </p:nvSpPr>
        <p:spPr>
          <a:xfrm>
            <a:off x="3481176" y="1318596"/>
            <a:ext cx="159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D80027"/>
                </a:solidFill>
                <a:latin typeface="+mn-lt"/>
                <a:cs typeface="+mn-cs"/>
              </a:rPr>
              <a:t>Antenne RFID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xmlns="" id="{2EED78E7-3E6D-444D-8667-FC2D30CEDF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541" b="23619"/>
          <a:stretch/>
        </p:blipFill>
        <p:spPr>
          <a:xfrm rot="14905351">
            <a:off x="6381087" y="6101877"/>
            <a:ext cx="174429" cy="2492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AB69D7C5-7ADD-422D-A91E-479D7C2285A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6589" y="5742427"/>
            <a:ext cx="769198" cy="76919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BFC4669E-2E61-431B-B118-A45A46F7B92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2908" y="5742427"/>
            <a:ext cx="864748" cy="86474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xmlns="" id="{9F9A80D1-0EE6-48E2-8220-976E8A57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541" b="23619"/>
          <a:stretch/>
        </p:blipFill>
        <p:spPr>
          <a:xfrm rot="3827940">
            <a:off x="7299772" y="5685211"/>
            <a:ext cx="174429" cy="249218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xmlns="" id="{912223CB-8E3E-4490-90AC-582BCB5510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13549" y="2929522"/>
            <a:ext cx="325835" cy="32583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xmlns="" id="{C767A2C6-EC27-4319-B42F-86F1F6591C4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06344" y="3420003"/>
            <a:ext cx="333040" cy="33304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xmlns="" id="{BE935527-8692-45AE-876D-FEDC53E83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13549" y="3937989"/>
            <a:ext cx="332017" cy="33201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xmlns="" id="{5A0028CA-2D15-4BDF-AE57-345EB0F512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698" b="28411"/>
          <a:stretch/>
        </p:blipFill>
        <p:spPr>
          <a:xfrm rot="5400000">
            <a:off x="622062" y="2558824"/>
            <a:ext cx="85021" cy="22508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xmlns="" id="{C784BFDA-CB9B-4C97-B8DB-76CB1D402E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541" b="23619"/>
          <a:stretch/>
        </p:blipFill>
        <p:spPr>
          <a:xfrm rot="16200000">
            <a:off x="361882" y="2562486"/>
            <a:ext cx="157536" cy="22508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xmlns="" id="{0C69FD52-9BF3-46D3-B7C7-BAABF53B10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6541" b="23619"/>
          <a:stretch/>
        </p:blipFill>
        <p:spPr>
          <a:xfrm rot="5400000">
            <a:off x="777151" y="2544296"/>
            <a:ext cx="157534" cy="225079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0FE320E8-AF5D-4026-B156-9B831D0DFFED}"/>
              </a:ext>
            </a:extLst>
          </p:cNvPr>
          <p:cNvSpPr txBox="1"/>
          <p:nvPr/>
        </p:nvSpPr>
        <p:spPr>
          <a:xfrm>
            <a:off x="1054918" y="2502913"/>
            <a:ext cx="137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Ethernet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5669FA7A-6544-4B12-A32D-41537E1D3F37}"/>
              </a:ext>
            </a:extLst>
          </p:cNvPr>
          <p:cNvSpPr txBox="1"/>
          <p:nvPr/>
        </p:nvSpPr>
        <p:spPr>
          <a:xfrm>
            <a:off x="1054918" y="2899121"/>
            <a:ext cx="137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RFID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E98CD443-7737-4C97-B0A5-9AD06CAE4E33}"/>
              </a:ext>
            </a:extLst>
          </p:cNvPr>
          <p:cNvSpPr txBox="1"/>
          <p:nvPr/>
        </p:nvSpPr>
        <p:spPr>
          <a:xfrm>
            <a:off x="1059458" y="3431825"/>
            <a:ext cx="137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Bluetooth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2CAA7B90-AB9F-4D36-B33F-0D44D57FD82F}"/>
              </a:ext>
            </a:extLst>
          </p:cNvPr>
          <p:cNvSpPr txBox="1"/>
          <p:nvPr/>
        </p:nvSpPr>
        <p:spPr>
          <a:xfrm>
            <a:off x="1074778" y="3938381"/>
            <a:ext cx="137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Wi-Fi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xmlns="" id="{9774C88F-74CF-48AC-800D-F53A1A90D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2184" y="2899121"/>
            <a:ext cx="881074" cy="88107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xmlns="" id="{E9A269D8-5DEA-4904-BD2F-C599DC949DB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4880646">
            <a:off x="5811938" y="3105536"/>
            <a:ext cx="325835" cy="32583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2AC5BCAD-AF55-49EE-8791-0352C5B6E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96537">
            <a:off x="6285783" y="2728745"/>
            <a:ext cx="333040" cy="333040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xmlns="" id="{AA7E8CBC-FA6A-4A6B-90B3-B8A372CDC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698" b="28411"/>
          <a:stretch/>
        </p:blipFill>
        <p:spPr>
          <a:xfrm rot="4014236">
            <a:off x="6894007" y="5637917"/>
            <a:ext cx="85021" cy="77686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88030AB2-BBDB-4CE6-8F12-52F2EEBB6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484" y="5438456"/>
            <a:ext cx="333040" cy="333040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xmlns="" id="{9D221024-9B8A-4E51-9F15-A0FCDC13746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270889" y="5943091"/>
            <a:ext cx="332017" cy="332017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xmlns="" id="{91EFF0EE-9E7A-4161-991F-3FB88B7E77B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945194" y="5943490"/>
            <a:ext cx="332017" cy="332017"/>
          </a:xfrm>
          <a:prstGeom prst="rect">
            <a:avLst/>
          </a:prstGeom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D2686753-B76A-48E1-81AF-21EFC2395E2F}"/>
              </a:ext>
            </a:extLst>
          </p:cNvPr>
          <p:cNvSpPr txBox="1"/>
          <p:nvPr/>
        </p:nvSpPr>
        <p:spPr>
          <a:xfrm>
            <a:off x="10112423" y="5219195"/>
            <a:ext cx="159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D80027"/>
                </a:solidFill>
                <a:latin typeface="+mn-lt"/>
                <a:cs typeface="+mn-cs"/>
              </a:rPr>
              <a:t>Antenne RFID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662F95B1-FAC1-41CE-A6B1-C924BDD12999}"/>
              </a:ext>
            </a:extLst>
          </p:cNvPr>
          <p:cNvSpPr txBox="1"/>
          <p:nvPr/>
        </p:nvSpPr>
        <p:spPr>
          <a:xfrm>
            <a:off x="10112423" y="1326033"/>
            <a:ext cx="15922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D80027"/>
                </a:solidFill>
                <a:latin typeface="+mn-lt"/>
                <a:cs typeface="+mn-cs"/>
              </a:rPr>
              <a:t>Antenne RFID</a:t>
            </a:r>
          </a:p>
        </p:txBody>
      </p:sp>
    </p:spTree>
    <p:extLst>
      <p:ext uri="{BB962C8B-B14F-4D97-AF65-F5344CB8AC3E}">
        <p14:creationId xmlns:p14="http://schemas.microsoft.com/office/powerpoint/2010/main" val="7762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6" grpId="0"/>
      <p:bldP spid="47" grpId="0"/>
      <p:bldP spid="48" grpId="0"/>
      <p:bldP spid="49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19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20" name="Organigramme : Délai 19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291784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choix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1344821"/>
            <a:ext cx="895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Matériel sélectionné</a:t>
            </a:r>
          </a:p>
        </p:txBody>
      </p:sp>
      <p:pic>
        <p:nvPicPr>
          <p:cNvPr id="30" name="Image 29" descr="588-1-800x800.jpg">
            <a:extLst>
              <a:ext uri="{FF2B5EF4-FFF2-40B4-BE49-F238E27FC236}">
                <a16:creationId xmlns="" xmlns:a16="http://schemas.microsoft.com/office/drawing/2014/main" id="{1AC74201-03A4-45EF-B9C0-04747FED0B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3C3C3C"/>
              </a:clrFrom>
              <a:clrTo>
                <a:srgbClr val="3C3C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3965" r="7172" b="14080"/>
          <a:stretch/>
        </p:blipFill>
        <p:spPr>
          <a:xfrm>
            <a:off x="1061574" y="2177016"/>
            <a:ext cx="1053929" cy="858457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="" xmlns:a16="http://schemas.microsoft.com/office/drawing/2014/main" id="{BD9522EF-3B1B-4C7F-BB39-6251A356D0AE}"/>
              </a:ext>
            </a:extLst>
          </p:cNvPr>
          <p:cNvSpPr/>
          <p:nvPr/>
        </p:nvSpPr>
        <p:spPr>
          <a:xfrm>
            <a:off x="78631" y="2103354"/>
            <a:ext cx="4408534" cy="3871939"/>
          </a:xfrm>
          <a:prstGeom prst="ellipse">
            <a:avLst/>
          </a:prstGeom>
          <a:noFill/>
          <a:ln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Résultat de recherche d'images pour &quot;bluefruit feather nrf52&quot;">
            <a:extLst>
              <a:ext uri="{FF2B5EF4-FFF2-40B4-BE49-F238E27FC236}">
                <a16:creationId xmlns="" xmlns:a16="http://schemas.microsoft.com/office/drawing/2014/main" id="{EDFFD99E-1A65-4023-A1E8-7A2AFE8C1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6" t="31538" r="22760" b="30378"/>
          <a:stretch/>
        </p:blipFill>
        <p:spPr bwMode="auto">
          <a:xfrm>
            <a:off x="2349222" y="2196365"/>
            <a:ext cx="1753701" cy="12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ésultat de recherche d'images pour &quot;polar t34&quot;">
            <a:extLst>
              <a:ext uri="{FF2B5EF4-FFF2-40B4-BE49-F238E27FC236}">
                <a16:creationId xmlns="" xmlns:a16="http://schemas.microsoft.com/office/drawing/2014/main" id="{7ECFBAB0-2B2B-4B87-ABA8-FC61F4BBF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9" b="18859"/>
          <a:stretch/>
        </p:blipFill>
        <p:spPr bwMode="auto">
          <a:xfrm>
            <a:off x="536801" y="3325975"/>
            <a:ext cx="2857500" cy="14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="" xmlns:a16="http://schemas.microsoft.com/office/drawing/2014/main" id="{F7F690B6-0F7D-4D11-BE06-10221FC9DD01}"/>
              </a:ext>
            </a:extLst>
          </p:cNvPr>
          <p:cNvSpPr txBox="1"/>
          <p:nvPr/>
        </p:nvSpPr>
        <p:spPr>
          <a:xfrm>
            <a:off x="526062" y="6048955"/>
            <a:ext cx="317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Capteurs physiologiques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="" xmlns:a16="http://schemas.microsoft.com/office/drawing/2014/main" id="{8A0F23FD-2804-441A-875D-DC1CBD2BABFB}"/>
              </a:ext>
            </a:extLst>
          </p:cNvPr>
          <p:cNvCxnSpPr>
            <a:stCxn id="31" idx="3"/>
          </p:cNvCxnSpPr>
          <p:nvPr/>
        </p:nvCxnSpPr>
        <p:spPr>
          <a:xfrm flipV="1">
            <a:off x="724246" y="3484123"/>
            <a:ext cx="3595651" cy="192413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="" xmlns:a16="http://schemas.microsoft.com/office/drawing/2014/main" id="{6E337901-278A-4C82-B027-BDAB732C582C}"/>
              </a:ext>
            </a:extLst>
          </p:cNvPr>
          <p:cNvSpPr/>
          <p:nvPr/>
        </p:nvSpPr>
        <p:spPr>
          <a:xfrm>
            <a:off x="8505073" y="1097944"/>
            <a:ext cx="3540047" cy="2228031"/>
          </a:xfrm>
          <a:prstGeom prst="ellipse">
            <a:avLst/>
          </a:prstGeom>
          <a:noFill/>
          <a:ln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Picture 6" descr="Résultat de recherche d'images pour &quot;huiheng h28&quot;">
            <a:extLst>
              <a:ext uri="{FF2B5EF4-FFF2-40B4-BE49-F238E27FC236}">
                <a16:creationId xmlns="" xmlns:a16="http://schemas.microsoft.com/office/drawing/2014/main" id="{189BE351-F490-4994-89CD-9C87CFD9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11" y="4447751"/>
            <a:ext cx="1313753" cy="131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37">
            <a:extLst>
              <a:ext uri="{FF2B5EF4-FFF2-40B4-BE49-F238E27FC236}">
                <a16:creationId xmlns="" xmlns:a16="http://schemas.microsoft.com/office/drawing/2014/main" id="{BAA8D364-4E47-40F1-87DB-BB8E7C0A2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3648" y="2271360"/>
            <a:ext cx="1097547" cy="603773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="" xmlns:a16="http://schemas.microsoft.com/office/drawing/2014/main" id="{5EFF2880-8F56-4B4D-A4C0-389AE43BE774}"/>
              </a:ext>
            </a:extLst>
          </p:cNvPr>
          <p:cNvSpPr txBox="1"/>
          <p:nvPr/>
        </p:nvSpPr>
        <p:spPr>
          <a:xfrm>
            <a:off x="8685655" y="3386537"/>
            <a:ext cx="317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Système de localisation</a:t>
            </a:r>
          </a:p>
        </p:txBody>
      </p:sp>
      <p:pic>
        <p:nvPicPr>
          <p:cNvPr id="40" name="Image 39" descr="588-1-800x800.jpg">
            <a:extLst>
              <a:ext uri="{FF2B5EF4-FFF2-40B4-BE49-F238E27FC236}">
                <a16:creationId xmlns="" xmlns:a16="http://schemas.microsoft.com/office/drawing/2014/main" id="{0145FC37-E59B-493B-8613-FFD9141A59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13965" r="7172" b="14080"/>
          <a:stretch/>
        </p:blipFill>
        <p:spPr>
          <a:xfrm>
            <a:off x="9977482" y="1164743"/>
            <a:ext cx="1047468" cy="853194"/>
          </a:xfrm>
          <a:prstGeom prst="rect">
            <a:avLst/>
          </a:prstGeom>
        </p:spPr>
      </p:pic>
      <p:pic>
        <p:nvPicPr>
          <p:cNvPr id="41" name="Picture 8" descr="Résultat de recherche d'images pour &quot;beaglebone black industrial&quot;">
            <a:extLst>
              <a:ext uri="{FF2B5EF4-FFF2-40B4-BE49-F238E27FC236}">
                <a16:creationId xmlns="" xmlns:a16="http://schemas.microsoft.com/office/drawing/2014/main" id="{AB22F14E-AC76-43B0-B06B-12417A5B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t="9967" r="14370" b="9404"/>
          <a:stretch/>
        </p:blipFill>
        <p:spPr bwMode="auto">
          <a:xfrm>
            <a:off x="5700147" y="3149489"/>
            <a:ext cx="1580253" cy="139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llipse 41">
            <a:extLst>
              <a:ext uri="{FF2B5EF4-FFF2-40B4-BE49-F238E27FC236}">
                <a16:creationId xmlns="" xmlns:a16="http://schemas.microsoft.com/office/drawing/2014/main" id="{6241935B-77B9-4F4B-9DB9-A72152994D4A}"/>
              </a:ext>
            </a:extLst>
          </p:cNvPr>
          <p:cNvSpPr/>
          <p:nvPr/>
        </p:nvSpPr>
        <p:spPr>
          <a:xfrm>
            <a:off x="5168035" y="2690122"/>
            <a:ext cx="2656168" cy="2176412"/>
          </a:xfrm>
          <a:prstGeom prst="ellipse">
            <a:avLst/>
          </a:prstGeom>
          <a:noFill/>
          <a:ln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="" xmlns:a16="http://schemas.microsoft.com/office/drawing/2014/main" id="{5BFC769B-5B81-4961-8A5E-8CB30323DB0F}"/>
              </a:ext>
            </a:extLst>
          </p:cNvPr>
          <p:cNvSpPr txBox="1"/>
          <p:nvPr/>
        </p:nvSpPr>
        <p:spPr>
          <a:xfrm>
            <a:off x="4790315" y="1978902"/>
            <a:ext cx="3178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Interface de traitement des données</a:t>
            </a:r>
          </a:p>
        </p:txBody>
      </p:sp>
      <p:pic>
        <p:nvPicPr>
          <p:cNvPr id="44" name="Picture 12" descr="Résultat de recherche d'images pour &quot;accelerometer mpu 9250&quot;">
            <a:extLst>
              <a:ext uri="{FF2B5EF4-FFF2-40B4-BE49-F238E27FC236}">
                <a16:creationId xmlns="" xmlns:a16="http://schemas.microsoft.com/office/drawing/2014/main" id="{CD36462A-4247-419F-9147-C84E65AB3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D7DDD3"/>
              </a:clrFrom>
              <a:clrTo>
                <a:srgbClr val="D7DDD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9" t="9105" r="25581" b="55482"/>
          <a:stretch/>
        </p:blipFill>
        <p:spPr bwMode="auto">
          <a:xfrm>
            <a:off x="460173" y="3211025"/>
            <a:ext cx="1038827" cy="6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Ellipse 44">
            <a:extLst>
              <a:ext uri="{FF2B5EF4-FFF2-40B4-BE49-F238E27FC236}">
                <a16:creationId xmlns="" xmlns:a16="http://schemas.microsoft.com/office/drawing/2014/main" id="{0AFED3B8-8CA7-4A6C-8E3B-6D7F1DA877B0}"/>
              </a:ext>
            </a:extLst>
          </p:cNvPr>
          <p:cNvSpPr/>
          <p:nvPr/>
        </p:nvSpPr>
        <p:spPr>
          <a:xfrm>
            <a:off x="9124392" y="4272653"/>
            <a:ext cx="2656168" cy="2176412"/>
          </a:xfrm>
          <a:prstGeom prst="ellipse">
            <a:avLst/>
          </a:prstGeom>
          <a:noFill/>
          <a:ln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Picture 14" descr="Image associée">
            <a:extLst>
              <a:ext uri="{FF2B5EF4-FFF2-40B4-BE49-F238E27FC236}">
                <a16:creationId xmlns="" xmlns:a16="http://schemas.microsoft.com/office/drawing/2014/main" id="{B9A2662F-ADB0-4B7B-81F3-28A130D51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4" t="12600" r="17066" b="6016"/>
          <a:stretch/>
        </p:blipFill>
        <p:spPr bwMode="auto">
          <a:xfrm>
            <a:off x="9610268" y="4638197"/>
            <a:ext cx="1685869" cy="16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="" xmlns:a16="http://schemas.microsoft.com/office/drawing/2014/main" id="{F5418A3A-6137-4C41-9C4D-3CD8E52856F4}"/>
              </a:ext>
            </a:extLst>
          </p:cNvPr>
          <p:cNvSpPr txBox="1"/>
          <p:nvPr/>
        </p:nvSpPr>
        <p:spPr>
          <a:xfrm>
            <a:off x="6736835" y="5575183"/>
            <a:ext cx="230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154E79"/>
                </a:solidFill>
              </a:rPr>
              <a:t>Tablette Android</a:t>
            </a:r>
            <a:endParaRPr lang="fr-FR" sz="2000" dirty="0">
              <a:solidFill>
                <a:srgbClr val="154E79"/>
              </a:solidFill>
            </a:endParaRPr>
          </a:p>
        </p:txBody>
      </p:sp>
      <p:pic>
        <p:nvPicPr>
          <p:cNvPr id="48" name="Picture 2" descr="https://openrtls.com/website/image/product.template/28_bcb0d6e/image">
            <a:extLst>
              <a:ext uri="{FF2B5EF4-FFF2-40B4-BE49-F238E27FC236}">
                <a16:creationId xmlns="" xmlns:a16="http://schemas.microsoft.com/office/drawing/2014/main" id="{11C98303-5B82-410E-8EE4-18C521897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7" t="812" r="24327" b="2517"/>
          <a:stretch/>
        </p:blipFill>
        <p:spPr bwMode="auto">
          <a:xfrm>
            <a:off x="8858630" y="1757659"/>
            <a:ext cx="984148" cy="1205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 48">
            <a:extLst>
              <a:ext uri="{FF2B5EF4-FFF2-40B4-BE49-F238E27FC236}">
                <a16:creationId xmlns="" xmlns:a16="http://schemas.microsoft.com/office/drawing/2014/main" id="{B5B38587-5B0E-428D-8534-DA051D320A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410" y="1287361"/>
            <a:ext cx="709862" cy="6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376345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Etat d’avancement</a:t>
            </a:r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20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20" name="Organigramme : Délai 19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291784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choix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727856" y="1249286"/>
            <a:ext cx="895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Dossier de conception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="" xmlns:a16="http://schemas.microsoft.com/office/drawing/2014/main" id="{B880A1CF-FE4F-45CF-95F1-927BA6E6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48" y="1167893"/>
            <a:ext cx="709200" cy="696830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="" xmlns:a16="http://schemas.microsoft.com/office/drawing/2014/main" id="{EE715BDB-D76E-4B96-8812-7F22E73EB234}"/>
              </a:ext>
            </a:extLst>
          </p:cNvPr>
          <p:cNvSpPr txBox="1"/>
          <p:nvPr/>
        </p:nvSpPr>
        <p:spPr>
          <a:xfrm>
            <a:off x="435369" y="2193224"/>
            <a:ext cx="1082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54E79"/>
                </a:solidFill>
              </a:rPr>
              <a:t>Dossier de conception </a:t>
            </a:r>
            <a:r>
              <a:rPr lang="fr-FR" sz="2000" dirty="0">
                <a:solidFill>
                  <a:srgbClr val="154E79"/>
                </a:solidFill>
              </a:rPr>
              <a:t>: document décrivant l’architecture du code source du système et utilisé par les développeurs informatique lors de la phase de réalisation.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="" xmlns:a16="http://schemas.microsoft.com/office/drawing/2014/main" id="{FBA6A11A-BD49-4508-BE0D-600CBBAC782B}"/>
              </a:ext>
            </a:extLst>
          </p:cNvPr>
          <p:cNvSpPr txBox="1"/>
          <p:nvPr/>
        </p:nvSpPr>
        <p:spPr>
          <a:xfrm>
            <a:off x="435369" y="3174130"/>
            <a:ext cx="5846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Dossier traduisant les exigences du client en composants et fonctionnalités logiciels à développer par l’équipe technique.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154E79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Dossier crucial pour la compréhension du code pour l’équipe souhaitant récupérer le projet ultérieurement.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="" xmlns:a16="http://schemas.microsoft.com/office/drawing/2014/main" id="{F6166067-2DAB-4882-9489-4A4C43D8E63C}"/>
              </a:ext>
            </a:extLst>
          </p:cNvPr>
          <p:cNvSpPr txBox="1"/>
          <p:nvPr/>
        </p:nvSpPr>
        <p:spPr>
          <a:xfrm>
            <a:off x="9742167" y="2845128"/>
            <a:ext cx="2277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Représentation de l’architecture informatique générale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="" xmlns:a16="http://schemas.microsoft.com/office/drawing/2014/main" id="{3EBB7291-1393-4B16-8D55-412DC05A54B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55" y="2465867"/>
            <a:ext cx="4832993" cy="41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416175"/>
            <a:ext cx="8257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Etat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d’avancement</a:t>
            </a: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Bibliographie et choix techniques </a:t>
            </a:r>
          </a:p>
          <a:p>
            <a:r>
              <a:rPr lang="fr-FR" sz="2000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B. Tâches implémentées</a:t>
            </a:r>
          </a:p>
          <a:p>
            <a:endParaRPr lang="fr-FR" sz="4000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</a:t>
            </a:r>
            <a:endParaRPr lang="fr-F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8915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4" name="Organigramme : Délai 1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Organigramme : Délai 1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13" y="1361898"/>
            <a:ext cx="6596028" cy="460510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du système UWB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17" y="1422858"/>
            <a:ext cx="507972" cy="50797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75" y="2189541"/>
            <a:ext cx="507972" cy="50797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19" y="1722878"/>
            <a:ext cx="507972" cy="50797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76" y="3199222"/>
            <a:ext cx="507972" cy="50797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38" y="2346518"/>
            <a:ext cx="507972" cy="507972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6857030" y="2332826"/>
            <a:ext cx="5127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154E79"/>
                </a:solidFill>
              </a:rPr>
              <a:t>Positionner les antennes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154E79"/>
                </a:solidFill>
              </a:rPr>
              <a:t>Calibrer le système </a:t>
            </a:r>
            <a:r>
              <a:rPr lang="fr-FR" sz="2000" b="1" dirty="0" smtClean="0">
                <a:solidFill>
                  <a:srgbClr val="154E79"/>
                </a:solidFill>
              </a:rPr>
              <a:t>en Ethernet (TCP/IP) </a:t>
            </a:r>
            <a:r>
              <a:rPr lang="fr-FR" sz="2000" dirty="0" smtClean="0">
                <a:solidFill>
                  <a:srgbClr val="154E79"/>
                </a:solidFill>
              </a:rPr>
              <a:t>par envoi de commande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154E79"/>
                </a:solidFill>
              </a:rPr>
              <a:t>Réceptionner </a:t>
            </a:r>
            <a:r>
              <a:rPr lang="fr-FR" sz="2000" b="1" dirty="0" smtClean="0">
                <a:solidFill>
                  <a:srgbClr val="154E79"/>
                </a:solidFill>
              </a:rPr>
              <a:t>les données de position </a:t>
            </a:r>
            <a:r>
              <a:rPr lang="fr-FR" sz="2000" dirty="0" smtClean="0">
                <a:solidFill>
                  <a:srgbClr val="154E79"/>
                </a:solidFill>
              </a:rPr>
              <a:t>en continu en Ethernet (UDP)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154E79"/>
                </a:solidFill>
              </a:rPr>
              <a:t>Toutes les données transitent en </a:t>
            </a:r>
            <a:r>
              <a:rPr lang="fr-FR" sz="2000" b="1" dirty="0" smtClean="0">
                <a:solidFill>
                  <a:srgbClr val="154E79"/>
                </a:solidFill>
              </a:rPr>
              <a:t>JSON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4706867" y="3595408"/>
            <a:ext cx="289560" cy="28956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5833835" y="2709709"/>
            <a:ext cx="289560" cy="28956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4067835" y="2115817"/>
            <a:ext cx="289560" cy="28956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3173067" y="1847010"/>
            <a:ext cx="289560" cy="28956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2343657" y="2540464"/>
            <a:ext cx="28956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23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4" name="Organigramme : Délai 1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Organigramme : Délai 1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8" name="Organigramme : Délai 17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du système UWB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25F6B744-0F20-460C-8A3F-2A283FA2A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8" y="1457232"/>
            <a:ext cx="507972" cy="5079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85148252-B6CD-4F2F-9578-4320CF399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8" y="2824574"/>
            <a:ext cx="507972" cy="50797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DEBB8B70-3EB7-4C47-A25E-7DFA743CBBA9}"/>
              </a:ext>
            </a:extLst>
          </p:cNvPr>
          <p:cNvSpPr txBox="1"/>
          <p:nvPr/>
        </p:nvSpPr>
        <p:spPr>
          <a:xfrm>
            <a:off x="2182985" y="2824574"/>
            <a:ext cx="7730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Première prise en main du </a:t>
            </a:r>
            <a:r>
              <a:rPr lang="fr-FR" sz="2000" b="1" dirty="0">
                <a:solidFill>
                  <a:srgbClr val="154E79"/>
                </a:solidFill>
              </a:rPr>
              <a:t>logiciel </a:t>
            </a:r>
            <a:r>
              <a:rPr lang="fr-FR" sz="2000" b="1" dirty="0" err="1">
                <a:solidFill>
                  <a:srgbClr val="154E79"/>
                </a:solidFill>
              </a:rPr>
              <a:t>RTLSManager</a:t>
            </a:r>
            <a:r>
              <a:rPr lang="fr-FR" sz="2000" b="1" dirty="0">
                <a:solidFill>
                  <a:srgbClr val="154E79"/>
                </a:solidFill>
              </a:rPr>
              <a:t> </a:t>
            </a:r>
            <a:r>
              <a:rPr lang="fr-FR" sz="2000" dirty="0">
                <a:solidFill>
                  <a:srgbClr val="154E79"/>
                </a:solidFill>
              </a:rPr>
              <a:t>avec une configuration de 5 ancres disposées dans une pièce.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DEBB8B70-3EB7-4C47-A25E-7DFA743CBBA9}"/>
              </a:ext>
            </a:extLst>
          </p:cNvPr>
          <p:cNvSpPr txBox="1"/>
          <p:nvPr/>
        </p:nvSpPr>
        <p:spPr>
          <a:xfrm>
            <a:off x="2182985" y="1460741"/>
            <a:ext cx="7730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Tester les technologies correspondant au besoin du client (</a:t>
            </a:r>
            <a:r>
              <a:rPr lang="fr-FR" sz="2000" b="1" dirty="0">
                <a:solidFill>
                  <a:srgbClr val="154E79"/>
                </a:solidFill>
              </a:rPr>
              <a:t>UWB</a:t>
            </a:r>
            <a:r>
              <a:rPr lang="fr-FR" sz="2000" dirty="0">
                <a:solidFill>
                  <a:srgbClr val="154E79"/>
                </a:solidFill>
              </a:rPr>
              <a:t>). Celle-ci permet d’obtenir la position des joueurs sur le terrain afin d’obtenir leurs </a:t>
            </a:r>
            <a:r>
              <a:rPr lang="fr-FR" sz="2000" b="1" dirty="0">
                <a:solidFill>
                  <a:srgbClr val="154E79"/>
                </a:solidFill>
              </a:rPr>
              <a:t>déplacements</a:t>
            </a:r>
            <a:r>
              <a:rPr lang="fr-FR" sz="2000" dirty="0">
                <a:solidFill>
                  <a:srgbClr val="154E79"/>
                </a:solidFill>
              </a:rPr>
              <a:t>, </a:t>
            </a:r>
            <a:r>
              <a:rPr lang="fr-FR" sz="2000" b="1" dirty="0">
                <a:solidFill>
                  <a:srgbClr val="154E79"/>
                </a:solidFill>
              </a:rPr>
              <a:t>vitesse</a:t>
            </a:r>
            <a:r>
              <a:rPr lang="fr-FR" sz="2000" dirty="0">
                <a:solidFill>
                  <a:srgbClr val="154E79"/>
                </a:solidFill>
              </a:rPr>
              <a:t>, </a:t>
            </a:r>
            <a:r>
              <a:rPr lang="fr-FR" sz="2000" b="1" dirty="0">
                <a:solidFill>
                  <a:srgbClr val="154E79"/>
                </a:solidFill>
              </a:rPr>
              <a:t>accélération</a:t>
            </a:r>
            <a:r>
              <a:rPr lang="fr-FR" sz="2000" dirty="0">
                <a:solidFill>
                  <a:srgbClr val="154E79"/>
                </a:solidFill>
              </a:rPr>
              <a:t> et </a:t>
            </a:r>
            <a:r>
              <a:rPr lang="fr-FR" sz="2000" b="1" dirty="0">
                <a:solidFill>
                  <a:srgbClr val="154E79"/>
                </a:solidFill>
              </a:rPr>
              <a:t>l’énergie</a:t>
            </a:r>
            <a:r>
              <a:rPr lang="fr-FR" sz="2000" dirty="0">
                <a:solidFill>
                  <a:srgbClr val="154E79"/>
                </a:solidFill>
              </a:rPr>
              <a:t> </a:t>
            </a:r>
            <a:r>
              <a:rPr lang="fr-FR" sz="2000" b="1" dirty="0">
                <a:solidFill>
                  <a:srgbClr val="154E79"/>
                </a:solidFill>
              </a:rPr>
              <a:t>développée</a:t>
            </a:r>
            <a:r>
              <a:rPr lang="fr-FR" sz="2000" dirty="0">
                <a:solidFill>
                  <a:srgbClr val="154E79"/>
                </a:solidFill>
              </a:rPr>
              <a:t> dans un effort.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3" b="54051"/>
          <a:stretch/>
        </p:blipFill>
        <p:spPr>
          <a:xfrm>
            <a:off x="1518495" y="3532460"/>
            <a:ext cx="9059594" cy="31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:a16="http://schemas.microsoft.com/office/drawing/2014/main" xmlns="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xmlns="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:a16="http://schemas.microsoft.com/office/drawing/2014/main" xmlns="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xmlns="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24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 de position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30147ADB-0C8B-47F1-B38A-D71E1783C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28" y="2806791"/>
            <a:ext cx="507972" cy="50797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C17C4F9A-FD2B-4895-9DAC-42CA063B49E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301540">
            <a:off x="8912810" y="3157714"/>
            <a:ext cx="289560" cy="28956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013175DD-6D3C-4CED-A996-6B842B1BDFC3}"/>
              </a:ext>
            </a:extLst>
          </p:cNvPr>
          <p:cNvSpPr/>
          <p:nvPr/>
        </p:nvSpPr>
        <p:spPr>
          <a:xfrm>
            <a:off x="7899998" y="298607"/>
            <a:ext cx="3442138" cy="34834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xmlns="" id="{4B7F80F8-B6B6-46A3-998D-0D8196CB9CD0}"/>
              </a:ext>
            </a:extLst>
          </p:cNvPr>
          <p:cNvSpPr/>
          <p:nvPr/>
        </p:nvSpPr>
        <p:spPr>
          <a:xfrm>
            <a:off x="7838471" y="3485424"/>
            <a:ext cx="3442138" cy="34834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xmlns="" id="{2E06F065-6BC0-4EE0-AC51-6B6681EEAD66}"/>
              </a:ext>
            </a:extLst>
          </p:cNvPr>
          <p:cNvSpPr/>
          <p:nvPr/>
        </p:nvSpPr>
        <p:spPr>
          <a:xfrm>
            <a:off x="2680240" y="2040321"/>
            <a:ext cx="6820092" cy="69019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05"/>
          <a:stretch/>
        </p:blipFill>
        <p:spPr>
          <a:xfrm>
            <a:off x="1777322" y="1436678"/>
            <a:ext cx="8429061" cy="45722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213143F8-B259-4D0C-934C-99C749CFD10F}"/>
              </a:ext>
            </a:extLst>
          </p:cNvPr>
          <p:cNvSpPr/>
          <p:nvPr/>
        </p:nvSpPr>
        <p:spPr>
          <a:xfrm>
            <a:off x="4292003" y="3119564"/>
            <a:ext cx="665728" cy="60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4446D6A-504F-45DC-A90D-ECABBC33CBC8}"/>
              </a:ext>
            </a:extLst>
          </p:cNvPr>
          <p:cNvSpPr/>
          <p:nvPr/>
        </p:nvSpPr>
        <p:spPr>
          <a:xfrm>
            <a:off x="5384354" y="2197177"/>
            <a:ext cx="607498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C9EAE0F-F081-4F4C-80FF-11E175AC9DED}"/>
              </a:ext>
            </a:extLst>
          </p:cNvPr>
          <p:cNvSpPr/>
          <p:nvPr/>
        </p:nvSpPr>
        <p:spPr>
          <a:xfrm>
            <a:off x="6319384" y="2380982"/>
            <a:ext cx="546493" cy="738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9C87B2B-2710-4657-8300-D8FEED29A6FA}"/>
              </a:ext>
            </a:extLst>
          </p:cNvPr>
          <p:cNvSpPr/>
          <p:nvPr/>
        </p:nvSpPr>
        <p:spPr>
          <a:xfrm>
            <a:off x="6462620" y="2935272"/>
            <a:ext cx="603250" cy="25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4CD5E7A9-6C89-4A2C-9154-187A3DBCB9FB}"/>
              </a:ext>
            </a:extLst>
          </p:cNvPr>
          <p:cNvSpPr/>
          <p:nvPr/>
        </p:nvSpPr>
        <p:spPr>
          <a:xfrm>
            <a:off x="7207219" y="4125196"/>
            <a:ext cx="603250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EEA18334-338A-45D0-9D3E-A2082DF287DF}"/>
              </a:ext>
            </a:extLst>
          </p:cNvPr>
          <p:cNvCxnSpPr>
            <a:cxnSpLocks/>
          </p:cNvCxnSpPr>
          <p:nvPr/>
        </p:nvCxnSpPr>
        <p:spPr>
          <a:xfrm flipH="1">
            <a:off x="8861113" y="1996961"/>
            <a:ext cx="791390" cy="15462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xmlns="" id="{6365FAB9-2127-431C-82D4-C454F94165BB}"/>
              </a:ext>
            </a:extLst>
          </p:cNvPr>
          <p:cNvCxnSpPr>
            <a:cxnSpLocks/>
          </p:cNvCxnSpPr>
          <p:nvPr/>
        </p:nvCxnSpPr>
        <p:spPr>
          <a:xfrm flipH="1" flipV="1">
            <a:off x="8227531" y="1034627"/>
            <a:ext cx="1424972" cy="10056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xmlns="" id="{E04A2664-A75F-4244-8666-EF84ACE96A0E}"/>
              </a:ext>
            </a:extLst>
          </p:cNvPr>
          <p:cNvCxnSpPr>
            <a:cxnSpLocks/>
            <a:endCxn id="9" idx="0"/>
          </p:cNvCxnSpPr>
          <p:nvPr/>
        </p:nvCxnSpPr>
        <p:spPr>
          <a:xfrm flipH="1" flipV="1">
            <a:off x="9621067" y="298607"/>
            <a:ext cx="31436" cy="17417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>
            <a:extLst>
              <a:ext uri="{FF2B5EF4-FFF2-40B4-BE49-F238E27FC236}">
                <a16:creationId xmlns:a16="http://schemas.microsoft.com/office/drawing/2014/main" xmlns="" id="{A7FCA473-80D4-47D3-B47F-6B44B267803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0" t="77616" r="43338" b="158"/>
          <a:stretch/>
        </p:blipFill>
        <p:spPr>
          <a:xfrm rot="5400000">
            <a:off x="3895099" y="5224565"/>
            <a:ext cx="1064589" cy="1501486"/>
          </a:xfrm>
          <a:prstGeom prst="rect">
            <a:avLst/>
          </a:prstGeom>
        </p:spPr>
      </p:pic>
      <p:sp>
        <p:nvSpPr>
          <p:cNvPr id="61" name="Ellipse 60">
            <a:extLst>
              <a:ext uri="{FF2B5EF4-FFF2-40B4-BE49-F238E27FC236}">
                <a16:creationId xmlns:a16="http://schemas.microsoft.com/office/drawing/2014/main" xmlns="" id="{F1265A7C-6D88-4461-88E2-A16592040474}"/>
              </a:ext>
            </a:extLst>
          </p:cNvPr>
          <p:cNvSpPr/>
          <p:nvPr/>
        </p:nvSpPr>
        <p:spPr>
          <a:xfrm>
            <a:off x="7094867" y="1801524"/>
            <a:ext cx="3442138" cy="34834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33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1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642404" y="-17311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823379" y="-18365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923" y="890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961324" y="50663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009" y="63944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25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C19F67F-828A-488E-B3C9-704BF3A7332A}"/>
              </a:ext>
            </a:extLst>
          </p:cNvPr>
          <p:cNvSpPr/>
          <p:nvPr/>
        </p:nvSpPr>
        <p:spPr>
          <a:xfrm>
            <a:off x="2370620" y="5949104"/>
            <a:ext cx="345150" cy="45719"/>
          </a:xfrm>
          <a:prstGeom prst="rect">
            <a:avLst/>
          </a:prstGeom>
          <a:noFill/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777680" y="388498"/>
            <a:ext cx="9564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Récupération des données </a:t>
            </a:r>
          </a:p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cardiaques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DC4E0067-6888-4D5F-A02C-01D3EDF6EF5E}"/>
              </a:ext>
            </a:extLst>
          </p:cNvPr>
          <p:cNvSpPr txBox="1"/>
          <p:nvPr/>
        </p:nvSpPr>
        <p:spPr>
          <a:xfrm>
            <a:off x="6962252" y="2334949"/>
            <a:ext cx="51276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Positionner les </a:t>
            </a:r>
            <a:r>
              <a:rPr lang="fr-FR" sz="2000" b="1" dirty="0">
                <a:solidFill>
                  <a:srgbClr val="154E79"/>
                </a:solidFill>
              </a:rPr>
              <a:t>brassards</a:t>
            </a:r>
            <a:r>
              <a:rPr lang="fr-FR" sz="2000" dirty="0">
                <a:solidFill>
                  <a:srgbClr val="154E79"/>
                </a:solidFill>
              </a:rPr>
              <a:t> sur les joueurs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Mesurer le nombre de battements du cœur par plage de 10s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154E79"/>
                </a:solidFill>
              </a:rPr>
              <a:t>Lisser sur une minute </a:t>
            </a:r>
            <a:r>
              <a:rPr lang="fr-FR" sz="2000" dirty="0">
                <a:solidFill>
                  <a:srgbClr val="154E79"/>
                </a:solidFill>
              </a:rPr>
              <a:t>pour obtenir le nombre  de battements par minutes (bpm)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Réceptionner les données de fréquence cardiaque toutes les 10s en </a:t>
            </a:r>
            <a:r>
              <a:rPr lang="fr-FR" sz="2000" b="1" dirty="0">
                <a:solidFill>
                  <a:srgbClr val="154E79"/>
                </a:solidFill>
              </a:rPr>
              <a:t>Bluetooth</a:t>
            </a:r>
            <a:r>
              <a:rPr lang="fr-FR" sz="2000" dirty="0">
                <a:solidFill>
                  <a:srgbClr val="154E79"/>
                </a:solidFill>
              </a:rPr>
              <a:t/>
            </a:r>
            <a:br>
              <a:rPr lang="fr-FR" sz="2000" dirty="0">
                <a:solidFill>
                  <a:srgbClr val="154E79"/>
                </a:solidFill>
              </a:rPr>
            </a:br>
            <a:r>
              <a:rPr lang="fr-FR" sz="2000" dirty="0">
                <a:solidFill>
                  <a:srgbClr val="154E79"/>
                </a:solidFill>
                <a:sym typeface="Wingdings" panose="05000000000000000000" pitchFamily="2" charset="2"/>
              </a:rPr>
              <a:t> Carte Bluetooth additionnelle qui communique en série avec la carte mère</a:t>
            </a:r>
            <a:endParaRPr lang="fr-FR" sz="2000" dirty="0">
              <a:solidFill>
                <a:srgbClr val="154E79"/>
              </a:solidFill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xmlns="" id="{2F9BA404-0D0F-4FB7-B1F0-E9C52A0BA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19"/>
          <a:stretch/>
        </p:blipFill>
        <p:spPr>
          <a:xfrm>
            <a:off x="904619" y="2350912"/>
            <a:ext cx="5496733" cy="2856717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xmlns="" id="{8142768E-1240-4CB1-B65A-827B35CECE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5396728">
            <a:off x="2054528" y="3393181"/>
            <a:ext cx="333040" cy="33304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A5D3BDA0-97B6-4CAE-B0C9-D00ABD4797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74" y="3054833"/>
            <a:ext cx="278188" cy="278188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xmlns="" id="{13CFA2B1-314A-4E2A-A306-A82C8A57CE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49" y="2309637"/>
            <a:ext cx="278188" cy="278188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xmlns="" id="{8A6CB0BF-A88A-4873-8E86-16079EC9EE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24" y="2635450"/>
            <a:ext cx="278188" cy="278188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xmlns="" id="{6DABCF79-475B-49B1-A0C9-E4394F44C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74" y="4093040"/>
            <a:ext cx="278188" cy="278188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xmlns="" id="{B7EC1A5B-FFCB-4FA5-8B63-FD429CE58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49" y="3229581"/>
            <a:ext cx="278188" cy="278188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xmlns="" id="{4C04C8BE-8043-4BEC-8E0B-98196F5387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5396728">
            <a:off x="2867329" y="2663131"/>
            <a:ext cx="333040" cy="333040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xmlns="" id="{9043C768-DD73-4231-902B-A7DF6167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5396728">
            <a:off x="3725034" y="2983647"/>
            <a:ext cx="333040" cy="333040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xmlns="" id="{60F430EB-389D-40E6-A3AE-ECB5D65C15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5396728">
            <a:off x="4400854" y="4453904"/>
            <a:ext cx="333040" cy="333040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xmlns="" id="{4895CDE1-DFC3-4228-B3BD-A16B59F6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5396728">
            <a:off x="5397410" y="3549203"/>
            <a:ext cx="333040" cy="333040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xmlns="" id="{D61CDA03-51AB-4ED2-9D8E-AFCE25FA7F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2991" y="5586507"/>
            <a:ext cx="333040" cy="333040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xmlns="" id="{71778560-76C5-48EC-926C-830589D5A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37" t="85219" r="75341"/>
          <a:stretch/>
        </p:blipFill>
        <p:spPr>
          <a:xfrm>
            <a:off x="1661227" y="5741684"/>
            <a:ext cx="847725" cy="621102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FA8218A9-1DC1-483C-899B-01CB982935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2244" y="5882150"/>
            <a:ext cx="254535" cy="2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26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539369" y="350398"/>
            <a:ext cx="8474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Développement </a:t>
            </a:r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ndroid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6" y="1906725"/>
            <a:ext cx="507972" cy="50797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2127437" y="1960656"/>
            <a:ext cx="612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Simplicité d’utilisation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22" y="2656228"/>
            <a:ext cx="507972" cy="5079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2366923" y="2710159"/>
            <a:ext cx="612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154E79"/>
                </a:solidFill>
              </a:rPr>
              <a:t>Material</a:t>
            </a:r>
            <a:r>
              <a:rPr lang="fr-FR" sz="2000" dirty="0">
                <a:solidFill>
                  <a:srgbClr val="154E79"/>
                </a:solidFill>
              </a:rPr>
              <a:t> Design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3382867" y="5713977"/>
            <a:ext cx="612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Évolutivité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2635409" y="3453692"/>
            <a:ext cx="612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Multiplateforme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2853228" y="4148968"/>
            <a:ext cx="6122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Gestion optimale des ressources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66" y="5658761"/>
            <a:ext cx="507972" cy="50797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27" y="4095037"/>
            <a:ext cx="507972" cy="50797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="" xmlns:a16="http://schemas.microsoft.com/office/drawing/2014/main" id="{DC4E0067-6888-4D5F-A02C-01D3EDF6EF5E}"/>
              </a:ext>
            </a:extLst>
          </p:cNvPr>
          <p:cNvSpPr txBox="1"/>
          <p:nvPr/>
        </p:nvSpPr>
        <p:spPr>
          <a:xfrm>
            <a:off x="3143382" y="4961637"/>
            <a:ext cx="6281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154E79"/>
                </a:solidFill>
              </a:rPr>
              <a:t>Code simple avec une architecture claire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1" y="4907706"/>
            <a:ext cx="507972" cy="50797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08" y="3399761"/>
            <a:ext cx="507972" cy="5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27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6489834-04B4-4570-A0D8-A44AD2586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76761" y="-94712"/>
            <a:ext cx="5078702" cy="812592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63A99E43-7CF3-4723-AA15-ACC46B0CB373}"/>
              </a:ext>
            </a:extLst>
          </p:cNvPr>
          <p:cNvSpPr txBox="1"/>
          <p:nvPr/>
        </p:nvSpPr>
        <p:spPr>
          <a:xfrm>
            <a:off x="1688781" y="350398"/>
            <a:ext cx="844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&amp; Compte utilisateur</a:t>
            </a:r>
          </a:p>
        </p:txBody>
      </p:sp>
    </p:spTree>
    <p:extLst>
      <p:ext uri="{BB962C8B-B14F-4D97-AF65-F5344CB8AC3E}">
        <p14:creationId xmlns:p14="http://schemas.microsoft.com/office/powerpoint/2010/main" val="24375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28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844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 de joueurs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5E0F506F-6906-4B8B-8D43-BD690FDAA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86146" y="-94711"/>
            <a:ext cx="5078702" cy="81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29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57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Attribution des capteurs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E855EABD-9094-4CF0-BC11-8E06DE5EB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86145" y="-94711"/>
            <a:ext cx="5078702" cy="812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Etat d’avancement</a:t>
            </a:r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endParaRPr lang="fr-F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1105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30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895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des données de session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8" y="1373459"/>
            <a:ext cx="8400585" cy="52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rganigramme : Délai 11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Organigramme : Délai 12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9" name="Organigramme : Délai 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8956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Tâches implémentées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4989" y="1786548"/>
            <a:ext cx="103561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154E79"/>
                </a:solidFill>
              </a:rPr>
              <a:t>Côté serveur sur la </a:t>
            </a:r>
            <a:r>
              <a:rPr lang="fr-FR" b="1" dirty="0" err="1">
                <a:solidFill>
                  <a:srgbClr val="154E79"/>
                </a:solidFill>
              </a:rPr>
              <a:t>Beaglebone</a:t>
            </a:r>
            <a:endParaRPr lang="fr-FR" b="1" dirty="0">
              <a:solidFill>
                <a:srgbClr val="154E79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54E79"/>
                </a:solidFill>
              </a:rPr>
              <a:t>Communication avec les capteurs de </a:t>
            </a:r>
            <a:r>
              <a:rPr lang="fr-FR" b="1" dirty="0">
                <a:solidFill>
                  <a:srgbClr val="154E79"/>
                </a:solidFill>
              </a:rPr>
              <a:t>fréquence cardiaque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54E79"/>
                </a:solidFill>
              </a:rPr>
              <a:t>Communication avec </a:t>
            </a:r>
            <a:r>
              <a:rPr lang="fr-FR" b="1" dirty="0">
                <a:solidFill>
                  <a:srgbClr val="154E79"/>
                </a:solidFill>
              </a:rPr>
              <a:t>l’antenne mère </a:t>
            </a:r>
            <a:r>
              <a:rPr lang="fr-FR" dirty="0">
                <a:solidFill>
                  <a:srgbClr val="154E79"/>
                </a:solidFill>
              </a:rPr>
              <a:t>pour la réception des positions des tags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Simulation communication </a:t>
            </a:r>
            <a:r>
              <a:rPr lang="fr-FR" dirty="0">
                <a:solidFill>
                  <a:srgbClr val="154E79"/>
                </a:solidFill>
              </a:rPr>
              <a:t>avec la </a:t>
            </a:r>
            <a:r>
              <a:rPr lang="fr-FR" b="1" dirty="0">
                <a:solidFill>
                  <a:srgbClr val="154E79"/>
                </a:solidFill>
              </a:rPr>
              <a:t>tablette Android </a:t>
            </a:r>
            <a:r>
              <a:rPr lang="fr-FR" dirty="0">
                <a:solidFill>
                  <a:srgbClr val="154E79"/>
                </a:solidFill>
              </a:rPr>
              <a:t>à la fin d’une </a:t>
            </a:r>
            <a:r>
              <a:rPr lang="fr-FR" dirty="0" smtClean="0">
                <a:solidFill>
                  <a:srgbClr val="154E79"/>
                </a:solidFill>
              </a:rPr>
              <a:t>session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Traitement des </a:t>
            </a:r>
            <a:r>
              <a:rPr lang="fr-FR" b="1" dirty="0" smtClean="0">
                <a:solidFill>
                  <a:srgbClr val="154E79"/>
                </a:solidFill>
              </a:rPr>
              <a:t>données de position </a:t>
            </a:r>
            <a:r>
              <a:rPr lang="fr-FR" dirty="0" smtClean="0">
                <a:solidFill>
                  <a:srgbClr val="154E79"/>
                </a:solidFill>
              </a:rPr>
              <a:t>et de </a:t>
            </a:r>
            <a:r>
              <a:rPr lang="fr-FR" b="1" dirty="0" smtClean="0">
                <a:solidFill>
                  <a:srgbClr val="154E79"/>
                </a:solidFill>
              </a:rPr>
              <a:t>fréquence</a:t>
            </a:r>
            <a:r>
              <a:rPr lang="fr-FR" dirty="0" smtClean="0">
                <a:solidFill>
                  <a:srgbClr val="154E79"/>
                </a:solidFill>
              </a:rPr>
              <a:t> </a:t>
            </a:r>
            <a:r>
              <a:rPr lang="fr-FR" b="1" dirty="0" smtClean="0">
                <a:solidFill>
                  <a:srgbClr val="154E79"/>
                </a:solidFill>
              </a:rPr>
              <a:t>cardiaque</a:t>
            </a:r>
            <a:r>
              <a:rPr lang="fr-FR" dirty="0" smtClean="0">
                <a:solidFill>
                  <a:srgbClr val="154E79"/>
                </a:solidFill>
              </a:rPr>
              <a:t> pour chaque joueur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154E79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154E79"/>
              </a:solidFill>
            </a:endParaRPr>
          </a:p>
          <a:p>
            <a:pPr algn="just"/>
            <a:r>
              <a:rPr lang="fr-FR" dirty="0">
                <a:solidFill>
                  <a:srgbClr val="154E79"/>
                </a:solidFill>
              </a:rPr>
              <a:t>Côté </a:t>
            </a:r>
            <a:r>
              <a:rPr lang="fr-FR" b="1" dirty="0" smtClean="0">
                <a:solidFill>
                  <a:srgbClr val="154E79"/>
                </a:solidFill>
              </a:rPr>
              <a:t>application Android</a:t>
            </a:r>
            <a:r>
              <a:rPr lang="fr-FR" dirty="0" smtClean="0">
                <a:solidFill>
                  <a:srgbClr val="154E79"/>
                </a:solidFill>
              </a:rPr>
              <a:t> sur la tablette</a:t>
            </a:r>
            <a:endParaRPr lang="fr-FR" dirty="0">
              <a:solidFill>
                <a:srgbClr val="154E79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Simulation d’affichage des données reçues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Allocations des capteurs à un joueur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Affichage d’une session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154E79"/>
                </a:solidFill>
              </a:rPr>
              <a:t>Export d’une session en </a:t>
            </a:r>
            <a:r>
              <a:rPr lang="fr-FR" b="1" dirty="0" smtClean="0">
                <a:solidFill>
                  <a:srgbClr val="154E79"/>
                </a:solidFill>
              </a:rPr>
              <a:t>CSV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15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Etat d’avancement</a:t>
            </a:r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r>
              <a:rPr lang="fr-FR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</a:t>
            </a:r>
            <a:endParaRPr lang="fr-F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32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262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649456" y="6492875"/>
            <a:ext cx="542544" cy="365125"/>
          </a:xfrm>
        </p:spPr>
        <p:txBody>
          <a:bodyPr vert="horz" lIns="91440" tIns="45720" rIns="91440" bIns="45720" rtlCol="0" anchor="ctr"/>
          <a:lstStyle/>
          <a:p>
            <a:pPr algn="ctr"/>
            <a:fld id="{774F2041-3E36-4D52-8011-2C9618D6D920}" type="slidenum">
              <a:rPr lang="fr-FR" sz="2000" b="1">
                <a:solidFill>
                  <a:srgbClr val="CC3232"/>
                </a:solidFill>
              </a:rPr>
              <a:pPr algn="ctr"/>
              <a:t>33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futures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93694" y="1847567"/>
            <a:ext cx="109000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endParaRPr lang="fr-FR" sz="2000" b="1" dirty="0" smtClean="0">
              <a:solidFill>
                <a:srgbClr val="154E79"/>
              </a:solidFill>
              <a:cs typeface="Arial" panose="020B0604020202020204" pitchFamily="34" charset="0"/>
            </a:endParaRPr>
          </a:p>
          <a:p>
            <a:pPr lvl="1" algn="just"/>
            <a:r>
              <a:rPr lang="fr-FR" sz="2000" dirty="0" smtClean="0">
                <a:solidFill>
                  <a:srgbClr val="154E79"/>
                </a:solidFill>
              </a:rPr>
              <a:t>Affiner </a:t>
            </a:r>
            <a:r>
              <a:rPr lang="fr-FR" sz="2000" dirty="0">
                <a:solidFill>
                  <a:srgbClr val="154E79"/>
                </a:solidFill>
              </a:rPr>
              <a:t>les mesures </a:t>
            </a:r>
            <a:r>
              <a:rPr lang="fr-FR" sz="2000" dirty="0" smtClean="0">
                <a:solidFill>
                  <a:srgbClr val="154E79"/>
                </a:solidFill>
              </a:rPr>
              <a:t>de position </a:t>
            </a:r>
            <a:r>
              <a:rPr lang="fr-FR" sz="2000" dirty="0">
                <a:solidFill>
                  <a:srgbClr val="154E79"/>
                </a:solidFill>
              </a:rPr>
              <a:t>	</a:t>
            </a:r>
            <a:endParaRPr lang="fr-FR" sz="2000" dirty="0" smtClean="0">
              <a:solidFill>
                <a:srgbClr val="154E79"/>
              </a:solidFill>
            </a:endParaRPr>
          </a:p>
          <a:p>
            <a:pPr lvl="1" algn="just"/>
            <a:endParaRPr lang="fr-FR" sz="2000" dirty="0" smtClean="0">
              <a:solidFill>
                <a:srgbClr val="154E79"/>
              </a:solidFill>
            </a:endParaRPr>
          </a:p>
          <a:p>
            <a:pPr marL="800100" lvl="1" indent="-342900" algn="just">
              <a:buFontTx/>
              <a:buChar char="-"/>
            </a:pPr>
            <a:endParaRPr lang="fr-FR" sz="2000" dirty="0" smtClean="0">
              <a:solidFill>
                <a:srgbClr val="154E79"/>
              </a:solidFill>
            </a:endParaRPr>
          </a:p>
          <a:p>
            <a:pPr lvl="1" algn="just"/>
            <a:r>
              <a:rPr lang="fr-FR" sz="2000" dirty="0" smtClean="0">
                <a:solidFill>
                  <a:srgbClr val="154E79"/>
                </a:solidFill>
              </a:rPr>
              <a:t>Utiliser un unique module pour déterminer la </a:t>
            </a:r>
            <a:r>
              <a:rPr lang="fr-FR" sz="2000" dirty="0">
                <a:solidFill>
                  <a:srgbClr val="154E79"/>
                </a:solidFill>
              </a:rPr>
              <a:t>position </a:t>
            </a:r>
            <a:r>
              <a:rPr lang="fr-FR" sz="2000" dirty="0" smtClean="0">
                <a:solidFill>
                  <a:srgbClr val="154E79"/>
                </a:solidFill>
              </a:rPr>
              <a:t>et les mesures physiologiques (fréquence cardiaque,</a:t>
            </a:r>
            <a:r>
              <a:rPr lang="mr-IN" sz="2000" dirty="0" smtClean="0">
                <a:solidFill>
                  <a:srgbClr val="154E79"/>
                </a:solidFill>
              </a:rPr>
              <a:t>…</a:t>
            </a:r>
            <a:r>
              <a:rPr lang="fr-FR" sz="2000" dirty="0" smtClean="0">
                <a:solidFill>
                  <a:srgbClr val="154E79"/>
                </a:solidFill>
              </a:rPr>
              <a:t>)</a:t>
            </a:r>
            <a:r>
              <a:rPr lang="fr-FR" sz="2000" dirty="0">
                <a:solidFill>
                  <a:srgbClr val="154E79"/>
                </a:solidFill>
              </a:rPr>
              <a:t>	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931236" y="4057465"/>
            <a:ext cx="34394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fr-FR" sz="2400" b="1" dirty="0">
                <a:solidFill>
                  <a:srgbClr val="154E79"/>
                </a:solidFill>
                <a:cs typeface="Arial" panose="020B0604020202020204" pitchFamily="34" charset="0"/>
              </a:rPr>
              <a:t>Nouvelles fonctionnalités </a:t>
            </a: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401114" y="1351998"/>
            <a:ext cx="18538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fr-FR" sz="2400" b="1" dirty="0" smtClean="0">
                <a:solidFill>
                  <a:srgbClr val="154E79"/>
                </a:solidFill>
                <a:cs typeface="Arial" panose="020B0604020202020204" pitchFamily="34" charset="0"/>
              </a:rPr>
              <a:t>Optimisation</a:t>
            </a:r>
            <a:endParaRPr lang="fr-FR" sz="2400" b="1" dirty="0">
              <a:solidFill>
                <a:srgbClr val="154E79"/>
              </a:solidFill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A5D3BDA0-97B6-4CAE-B0C9-D00ABD479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6" y="3034027"/>
            <a:ext cx="206124" cy="20612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51305" y="4703942"/>
            <a:ext cx="1054841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fr-FR" sz="2000" dirty="0" smtClean="0">
                <a:solidFill>
                  <a:srgbClr val="154E79"/>
                </a:solidFill>
              </a:rPr>
              <a:t>À </a:t>
            </a:r>
            <a:r>
              <a:rPr lang="fr-FR" sz="2000" dirty="0">
                <a:solidFill>
                  <a:srgbClr val="154E79"/>
                </a:solidFill>
              </a:rPr>
              <a:t>partir des mesures de position, déterminer la vitesse, l’accélération , la distance parcourue </a:t>
            </a:r>
            <a:r>
              <a:rPr lang="mr-IN" sz="2000" dirty="0">
                <a:solidFill>
                  <a:srgbClr val="154E79"/>
                </a:solidFill>
              </a:rPr>
              <a:t>…</a:t>
            </a:r>
            <a:r>
              <a:rPr lang="fr-FR" sz="2000" dirty="0">
                <a:solidFill>
                  <a:srgbClr val="154E79"/>
                </a:solidFill>
              </a:rPr>
              <a:t> </a:t>
            </a:r>
          </a:p>
          <a:p>
            <a:pPr lvl="1" algn="just"/>
            <a:r>
              <a:rPr lang="fr-FR" sz="2000" dirty="0">
                <a:solidFill>
                  <a:srgbClr val="154E79"/>
                </a:solidFill>
              </a:rPr>
              <a:t>	</a:t>
            </a:r>
          </a:p>
          <a:p>
            <a:pPr lvl="1" algn="just"/>
            <a:r>
              <a:rPr lang="fr-FR" sz="2000" dirty="0">
                <a:solidFill>
                  <a:srgbClr val="154E79"/>
                </a:solidFill>
              </a:rPr>
              <a:t>Expérimenter l’utilisation des montres </a:t>
            </a:r>
            <a:r>
              <a:rPr lang="fr-FR" sz="2000" dirty="0" smtClean="0">
                <a:solidFill>
                  <a:srgbClr val="154E79"/>
                </a:solidFill>
              </a:rPr>
              <a:t>connectées</a:t>
            </a:r>
          </a:p>
          <a:p>
            <a:pPr lvl="1" algn="just"/>
            <a:endParaRPr lang="fr-FR" sz="2000" dirty="0">
              <a:solidFill>
                <a:srgbClr val="154E79"/>
              </a:solidFill>
            </a:endParaRPr>
          </a:p>
          <a:p>
            <a:pPr lvl="1" algn="just"/>
            <a:r>
              <a:rPr lang="fr-FR" sz="2000" dirty="0" smtClean="0">
                <a:solidFill>
                  <a:srgbClr val="154E79"/>
                </a:solidFill>
              </a:rPr>
              <a:t>Ajouter un tutoriel de présentation sur l’application </a:t>
            </a:r>
            <a:endParaRPr lang="fr-FR" dirty="0"/>
          </a:p>
          <a:p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0246" b="66819"/>
          <a:stretch/>
        </p:blipFill>
        <p:spPr>
          <a:xfrm>
            <a:off x="840352" y="3006810"/>
            <a:ext cx="210415" cy="228060"/>
          </a:xfrm>
          <a:prstGeom prst="rect">
            <a:avLst/>
          </a:prstGeom>
        </p:spPr>
      </p:pic>
      <p:pic>
        <p:nvPicPr>
          <p:cNvPr id="19" name="Image 18" descr="icons8-cpu-smartphon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4" y="3220252"/>
            <a:ext cx="460944" cy="460944"/>
          </a:xfrm>
          <a:prstGeom prst="rect">
            <a:avLst/>
          </a:prstGeom>
        </p:spPr>
      </p:pic>
      <p:pic>
        <p:nvPicPr>
          <p:cNvPr id="21" name="Image 20" descr="icons8-vitess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7" y="4634775"/>
            <a:ext cx="493218" cy="493218"/>
          </a:xfrm>
          <a:prstGeom prst="rect">
            <a:avLst/>
          </a:prstGeom>
        </p:spPr>
      </p:pic>
      <p:pic>
        <p:nvPicPr>
          <p:cNvPr id="22" name="Image 21" descr="icons8-en-ligne-50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8" y="5429459"/>
            <a:ext cx="188763" cy="188763"/>
          </a:xfrm>
          <a:prstGeom prst="rect">
            <a:avLst/>
          </a:prstGeom>
        </p:spPr>
      </p:pic>
      <p:pic>
        <p:nvPicPr>
          <p:cNvPr id="23" name="Image 22" descr="icons8-apple-watch-50-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7" y="5253038"/>
            <a:ext cx="504527" cy="518684"/>
          </a:xfrm>
          <a:prstGeom prst="rect">
            <a:avLst/>
          </a:prstGeom>
        </p:spPr>
      </p:pic>
      <p:pic>
        <p:nvPicPr>
          <p:cNvPr id="25" name="Image 24" descr="icons8-prÃ©cision-5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7" y="2100757"/>
            <a:ext cx="548278" cy="548278"/>
          </a:xfrm>
          <a:prstGeom prst="rect">
            <a:avLst/>
          </a:prstGeom>
        </p:spPr>
      </p:pic>
      <p:pic>
        <p:nvPicPr>
          <p:cNvPr id="10" name="Image 9" descr="icons8-tablette-windows8-5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7" y="5888300"/>
            <a:ext cx="490163" cy="4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34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Réalisations de tests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89154" y="2330662"/>
            <a:ext cx="9482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154E79"/>
                </a:solidFill>
              </a:rPr>
              <a:t>Tests de validation</a:t>
            </a:r>
            <a:r>
              <a:rPr lang="fr-FR" sz="2000" dirty="0">
                <a:solidFill>
                  <a:srgbClr val="154E79"/>
                </a:solidFill>
              </a:rPr>
              <a:t>		</a:t>
            </a:r>
            <a:endParaRPr lang="fr-FR" sz="2000" dirty="0" smtClean="0">
              <a:solidFill>
                <a:srgbClr val="154E79"/>
              </a:solidFill>
            </a:endParaRPr>
          </a:p>
          <a:p>
            <a:endParaRPr lang="fr-FR" sz="2000" dirty="0">
              <a:solidFill>
                <a:srgbClr val="154E79"/>
              </a:solidFill>
            </a:endParaRPr>
          </a:p>
          <a:p>
            <a:endParaRPr lang="fr-FR" sz="2000" dirty="0" smtClean="0">
              <a:solidFill>
                <a:srgbClr val="154E79"/>
              </a:solidFill>
            </a:endParaRPr>
          </a:p>
          <a:p>
            <a:endParaRPr lang="fr-FR" sz="2000" dirty="0">
              <a:solidFill>
                <a:srgbClr val="154E79"/>
              </a:solidFill>
            </a:endParaRPr>
          </a:p>
          <a:p>
            <a:r>
              <a:rPr lang="fr-FR" sz="2000" dirty="0" smtClean="0">
                <a:solidFill>
                  <a:srgbClr val="154E79"/>
                </a:solidFill>
              </a:rPr>
              <a:t>Réaliser une démonstration </a:t>
            </a:r>
            <a:r>
              <a:rPr lang="fr-FR" sz="2000" dirty="0">
                <a:solidFill>
                  <a:srgbClr val="154E79"/>
                </a:solidFill>
              </a:rPr>
              <a:t>avec les I1	</a:t>
            </a:r>
            <a:endParaRPr lang="fr-FR" sz="2000" dirty="0" smtClean="0">
              <a:solidFill>
                <a:srgbClr val="154E79"/>
              </a:solidFill>
            </a:endParaRPr>
          </a:p>
          <a:p>
            <a:endParaRPr lang="fr-FR" sz="2000" dirty="0">
              <a:solidFill>
                <a:srgbClr val="154E79"/>
              </a:solidFill>
            </a:endParaRPr>
          </a:p>
          <a:p>
            <a:endParaRPr lang="fr-FR" sz="2000" dirty="0" smtClean="0">
              <a:solidFill>
                <a:srgbClr val="154E79"/>
              </a:solidFill>
            </a:endParaRPr>
          </a:p>
          <a:p>
            <a:endParaRPr lang="fr-FR" sz="2000" dirty="0" smtClean="0">
              <a:solidFill>
                <a:srgbClr val="154E79"/>
              </a:solidFill>
            </a:endParaRPr>
          </a:p>
          <a:p>
            <a:r>
              <a:rPr lang="fr-FR" sz="2000" dirty="0" smtClean="0">
                <a:solidFill>
                  <a:srgbClr val="154E79"/>
                </a:solidFill>
              </a:rPr>
              <a:t>Expérimentation en condition réelle</a:t>
            </a:r>
            <a:endParaRPr lang="fr-FR" sz="2000" dirty="0">
              <a:solidFill>
                <a:srgbClr val="154E79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5" y="4666960"/>
            <a:ext cx="526024" cy="526024"/>
          </a:xfrm>
          <a:prstGeom prst="rect">
            <a:avLst/>
          </a:prstGeom>
        </p:spPr>
      </p:pic>
      <p:pic>
        <p:nvPicPr>
          <p:cNvPr id="10" name="Image 9" descr="icons8-test-partiellement-rÃ©ussi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3" y="2276261"/>
            <a:ext cx="497356" cy="497356"/>
          </a:xfrm>
          <a:prstGeom prst="rect">
            <a:avLst/>
          </a:prstGeom>
        </p:spPr>
      </p:pic>
      <p:pic>
        <p:nvPicPr>
          <p:cNvPr id="13" name="Image 12" descr="icons8-entraÃ®nement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3" y="3548398"/>
            <a:ext cx="457519" cy="4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3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Outil de suivi d’activité sportive de haut niveau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35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B1E70A33-28A6-4149-A8A6-C178EF3FB7AE}"/>
              </a:ext>
            </a:extLst>
          </p:cNvPr>
          <p:cNvSpPr txBox="1"/>
          <p:nvPr/>
        </p:nvSpPr>
        <p:spPr>
          <a:xfrm>
            <a:off x="842441" y="471099"/>
            <a:ext cx="8257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Track&amp;Roll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18703A80-03C2-486F-B7B2-C2E629FD0262}"/>
              </a:ext>
            </a:extLst>
          </p:cNvPr>
          <p:cNvSpPr txBox="1"/>
          <p:nvPr/>
        </p:nvSpPr>
        <p:spPr>
          <a:xfrm>
            <a:off x="842441" y="1730075"/>
            <a:ext cx="82573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Rappels </a:t>
            </a:r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projet</a:t>
            </a:r>
          </a:p>
          <a:p>
            <a:pPr algn="ctr"/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fr-FR" sz="4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Etat d’avancement</a:t>
            </a:r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4000" b="1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Tâches restantes</a:t>
            </a:r>
          </a:p>
          <a:p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4000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fr-FR" sz="4000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de projet</a:t>
            </a:r>
            <a:endParaRPr lang="fr-FR" sz="4000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rganigramme : Délai 15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Organigramme : Délai 16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19" name="Organigramme : Délai 18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35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473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957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36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Répartition des tâches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r="19711" b="19879"/>
          <a:stretch/>
        </p:blipFill>
        <p:spPr>
          <a:xfrm>
            <a:off x="509934" y="1613355"/>
            <a:ext cx="11172133" cy="468772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740" y="4257503"/>
            <a:ext cx="4953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37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effectif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83277" y="2012018"/>
            <a:ext cx="564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Bibliographie et choix techniques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8 séances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98042" y="2900975"/>
            <a:ext cx="728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Dossier de spécification et cahier des charges </a:t>
            </a:r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6 séances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51630" y="3960413"/>
            <a:ext cx="8161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Implémentation des différents modules BeagleBone, capteurs et l’application Android </a:t>
            </a:r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12 séances</a:t>
            </a:r>
          </a:p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610480" y="5286715"/>
            <a:ext cx="827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 de tests </a:t>
            </a:r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unitaires incrémentaux </a:t>
            </a:r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chaque module </a:t>
            </a:r>
            <a:r>
              <a:rPr lang="fr-FR" b="1" dirty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4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séances</a:t>
            </a:r>
            <a:endParaRPr lang="fr-FR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8012" y="6356350"/>
            <a:ext cx="6119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Avec un nombre de 30 séances calculées sur le semestre</a:t>
            </a:r>
            <a:endParaRPr lang="fr-FR" sz="1400" i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:a16="http://schemas.microsoft.com/office/drawing/2014/main" xmlns="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:a16="http://schemas.microsoft.com/office/drawing/2014/main" xmlns="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:a16="http://schemas.microsoft.com/office/drawing/2014/main" xmlns="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xmlns="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38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2201" y="6192047"/>
            <a:ext cx="63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Coût total du projet = 458,72€ + 10 000€ (coût du dispositif RFID)   </a:t>
            </a:r>
            <a:endParaRPr lang="fr-FR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461199"/>
              </p:ext>
            </p:extLst>
          </p:nvPr>
        </p:nvGraphicFramePr>
        <p:xfrm>
          <a:off x="352752" y="1552419"/>
          <a:ext cx="6389536" cy="4390686"/>
        </p:xfrm>
        <a:graphic>
          <a:graphicData uri="http://schemas.openxmlformats.org/drawingml/2006/table">
            <a:tbl>
              <a:tblPr/>
              <a:tblGrid>
                <a:gridCol w="4325835"/>
                <a:gridCol w="2063701"/>
              </a:tblGrid>
              <a:tr h="20440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Composants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8DD5"/>
                    </a:solidFill>
                  </a:tcPr>
                </a:tc>
              </a:tr>
              <a:tr h="1990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Électronique de </a:t>
                      </a:r>
                      <a:r>
                        <a:rPr lang="fr-FR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esure 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Batterie Lipo 3,7V 1000mAh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21,99 €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Heartrate educational starter pack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55,25 €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Montre connectée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119,88 €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Accéléromètre/gyroscope MPU9250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14,29 €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mesure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211,41 €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Électronique de traitement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BBONE-BLACK-IND-4G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60,99 €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Coffret de protection BeagleBone Black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5,21 €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Carte Micro SD 4Go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17,52 €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Carte de développement Bluefruit 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21,21 €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Adaptateur USB/Wi-Fi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23,34 €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Adaptateur Nano USB/BLE 4.0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14,78 €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Câble micro USB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3,17 €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Adapteur USB mâle vers USB double femelle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2,69 €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traitement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148,91 €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Dispositif d’affichage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Tablette Android (version 4.2 minimum, API 17, Bluetooth 4,0)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79,99 €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Etui tablette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18,41 €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9094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affichage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98,40 €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440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458,72</a:t>
                      </a:r>
                      <a:r>
                        <a:rPr lang="fi-FI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fi-FI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€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aphique 15"/>
          <p:cNvGraphicFramePr>
            <a:graphicFrameLocks/>
          </p:cNvGraphicFramePr>
          <p:nvPr>
            <p:extLst/>
          </p:nvPr>
        </p:nvGraphicFramePr>
        <p:xfrm>
          <a:off x="6607938" y="1764116"/>
          <a:ext cx="5584062" cy="420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960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39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00" y="2682927"/>
            <a:ext cx="761986" cy="7619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37" y="3575998"/>
            <a:ext cx="1266367" cy="12663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56" y="3077700"/>
            <a:ext cx="267390" cy="26739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39" y="3602400"/>
            <a:ext cx="235485" cy="23548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97" y="2707664"/>
            <a:ext cx="712513" cy="71251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855497" y="2313595"/>
            <a:ext cx="733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307590" y="2313595"/>
            <a:ext cx="782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070762" y="3026729"/>
            <a:ext cx="479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Mise en place de réunions d’avancement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062146" y="3528147"/>
            <a:ext cx="330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Echange régulier de mails</a:t>
            </a:r>
          </a:p>
          <a:p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062146" y="4062917"/>
            <a:ext cx="401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Conseil et interrogation auprès d’enseignants de l’ESEO</a:t>
            </a:r>
          </a:p>
          <a:p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51" y="4128764"/>
            <a:ext cx="238073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Organigramme : Délai 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7" name="Organigramme : Délai 6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4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739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Porteur et origine du projet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2073" y="2583550"/>
            <a:ext cx="2254102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/>
              <a:t>       </a:t>
            </a:r>
            <a:r>
              <a:rPr lang="fr-FR" sz="3200" dirty="0" smtClean="0"/>
              <a:t>   FFRS  </a:t>
            </a:r>
            <a:endParaRPr lang="fr-FR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CFFFD"/>
              </a:clrFrom>
              <a:clrTo>
                <a:srgbClr val="FC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40" y="2633697"/>
            <a:ext cx="561282" cy="5270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2073" y="3865139"/>
            <a:ext cx="2254103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/>
              <a:t>         </a:t>
            </a:r>
            <a:r>
              <a:rPr lang="fr-FR" dirty="0" smtClean="0"/>
              <a:t>Bernard</a:t>
            </a:r>
            <a:r>
              <a:rPr lang="fr-FR" sz="1200" dirty="0" smtClean="0"/>
              <a:t> </a:t>
            </a:r>
            <a:r>
              <a:rPr lang="fr-FR" dirty="0" smtClean="0"/>
              <a:t>Séguy</a:t>
            </a:r>
            <a:r>
              <a:rPr lang="fr-FR" sz="1200" dirty="0" smtClean="0"/>
              <a:t>  </a:t>
            </a:r>
            <a:endParaRPr lang="fr-FR" sz="12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58" y="3855435"/>
            <a:ext cx="488710" cy="6322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327040" y="5057042"/>
            <a:ext cx="2337406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            Geoffroy Tijou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6156977" y="5057042"/>
            <a:ext cx="2418861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           Equipe de France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52" y="5100457"/>
            <a:ext cx="540488" cy="540488"/>
          </a:xfrm>
          <a:prstGeom prst="rect">
            <a:avLst/>
          </a:prstGeom>
        </p:spPr>
      </p:pic>
      <p:cxnSp>
        <p:nvCxnSpPr>
          <p:cNvPr id="23" name="Connecteur en angle 22"/>
          <p:cNvCxnSpPr>
            <a:stCxn id="12" idx="2"/>
            <a:endCxn id="14" idx="0"/>
          </p:cNvCxnSpPr>
          <p:nvPr/>
        </p:nvCxnSpPr>
        <p:spPr>
          <a:xfrm rot="16200000" flipH="1">
            <a:off x="5471990" y="3538004"/>
            <a:ext cx="654268" cy="1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>
            <a:stCxn id="14" idx="2"/>
            <a:endCxn id="20" idx="0"/>
          </p:cNvCxnSpPr>
          <p:nvPr/>
        </p:nvCxnSpPr>
        <p:spPr>
          <a:xfrm rot="5400000">
            <a:off x="4865143" y="4123060"/>
            <a:ext cx="564582" cy="1303382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4" idx="2"/>
            <a:endCxn id="21" idx="0"/>
          </p:cNvCxnSpPr>
          <p:nvPr/>
        </p:nvCxnSpPr>
        <p:spPr>
          <a:xfrm rot="16200000" flipH="1">
            <a:off x="6300475" y="3991109"/>
            <a:ext cx="564582" cy="1567283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284067" y="1618919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fr-FR" b="1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44" y="5119425"/>
            <a:ext cx="556376" cy="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40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Prochaines échéances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363660" y="2618008"/>
            <a:ext cx="75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Réunion de transmission de connaissances avec les I1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29 janvier 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365380" y="3436519"/>
            <a:ext cx="30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de tests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1 février</a:t>
            </a:r>
            <a:endParaRPr lang="fr-FR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363660" y="4277111"/>
            <a:ext cx="431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Reprise du projet par les I1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5 février</a:t>
            </a:r>
            <a:endParaRPr lang="fr-FR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363660" y="5117559"/>
            <a:ext cx="49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en condition réelle </a:t>
            </a:r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10-11 mars</a:t>
            </a:r>
            <a:endParaRPr lang="fr-FR" b="1" dirty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8" y="4275363"/>
            <a:ext cx="337522" cy="337522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4" y="2662775"/>
            <a:ext cx="323040" cy="32304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4" y="5099906"/>
            <a:ext cx="338564" cy="33856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4" y="3454172"/>
            <a:ext cx="334026" cy="3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41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13" y="4084646"/>
            <a:ext cx="2960451" cy="174590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="" xmlns:a16="http://schemas.microsoft.com/office/drawing/2014/main" id="{46B898CF-BAD5-454B-B7A7-07075AB69C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6" y="2007475"/>
            <a:ext cx="1803263" cy="180326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7891" r="5185" b="10339"/>
          <a:stretch/>
        </p:blipFill>
        <p:spPr>
          <a:xfrm>
            <a:off x="1755127" y="4288526"/>
            <a:ext cx="1483113" cy="133814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609672" y="4084646"/>
            <a:ext cx="2262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Montée en compétences sur un projet concret</a:t>
            </a:r>
            <a:endParaRPr lang="fr-FR" b="1" dirty="0" smtClean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365195" y="2700134"/>
            <a:ext cx="226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Rayonnement de l’école avec un partenariat à forte valeur ajoutée</a:t>
            </a:r>
            <a:endParaRPr lang="fr-FR" b="1" dirty="0" smtClean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058150" y="2700133"/>
            <a:ext cx="226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d’un nouvel outil de suivi d’activités et gestion d’équipe</a:t>
            </a:r>
            <a:endParaRPr lang="fr-FR" b="1" dirty="0" smtClean="0">
              <a:solidFill>
                <a:srgbClr val="CC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2908142" y="745947"/>
            <a:ext cx="63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 de votre attention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46B898CF-BAD5-454B-B7A7-07075AB69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03" y="2393899"/>
            <a:ext cx="3219591" cy="32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Organigramme : Délai 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7" name="Organigramme : Délai 6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5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739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du projet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842687" y="1652372"/>
            <a:ext cx="1944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Collecter des données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890578" y="4844585"/>
            <a:ext cx="31440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Joueurs de l’équipe de France de Roller Hockey</a:t>
            </a:r>
            <a:endParaRPr lang="fr-FR" sz="16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33" y="2454892"/>
            <a:ext cx="675657" cy="67565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89" y="3375789"/>
            <a:ext cx="691787" cy="69178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82" y="4073865"/>
            <a:ext cx="691787" cy="6917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81" y="4054834"/>
            <a:ext cx="691787" cy="6917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2102" y="3374967"/>
            <a:ext cx="45719" cy="2160000"/>
          </a:xfrm>
          <a:prstGeom prst="rect">
            <a:avLst/>
          </a:prstGeom>
          <a:solidFill>
            <a:srgbClr val="154E79"/>
          </a:solidFill>
          <a:ln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476126" y="3519823"/>
            <a:ext cx="1084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Stratégie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7476126" y="4231977"/>
            <a:ext cx="226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 de performance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476126" y="4944131"/>
            <a:ext cx="158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Etat physique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94" y="3375789"/>
            <a:ext cx="507972" cy="50797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77" y="4839612"/>
            <a:ext cx="507972" cy="507972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460" y="4120765"/>
            <a:ext cx="507972" cy="5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Délai 2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6" name="Organigramme : Délai 5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6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636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L’Equipe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30751" y="2099359"/>
            <a:ext cx="2254102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/>
              <a:t>       </a:t>
            </a:r>
            <a:r>
              <a:rPr lang="fr-FR" sz="3200" dirty="0" smtClean="0"/>
              <a:t>  ESEO  </a:t>
            </a:r>
            <a:endParaRPr lang="fr-FR" sz="3200" dirty="0"/>
          </a:p>
        </p:txBody>
      </p:sp>
      <p:sp>
        <p:nvSpPr>
          <p:cNvPr id="33" name="Rectangle 32"/>
          <p:cNvSpPr/>
          <p:nvPr/>
        </p:nvSpPr>
        <p:spPr>
          <a:xfrm>
            <a:off x="4530751" y="3121376"/>
            <a:ext cx="2254103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/>
              <a:t>              </a:t>
            </a:r>
            <a:r>
              <a:rPr lang="fr-FR" dirty="0" smtClean="0"/>
              <a:t>Sébastien Aubin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4530749" y="4202925"/>
            <a:ext cx="2254103" cy="659163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            Track&amp;Roll</a:t>
            </a:r>
            <a:endParaRPr lang="fr-FR" dirty="0"/>
          </a:p>
        </p:txBody>
      </p:sp>
      <p:sp>
        <p:nvSpPr>
          <p:cNvPr id="35" name="Rectangle 34"/>
          <p:cNvSpPr/>
          <p:nvPr/>
        </p:nvSpPr>
        <p:spPr>
          <a:xfrm>
            <a:off x="4530748" y="5287961"/>
            <a:ext cx="2254103" cy="627321"/>
          </a:xfrm>
          <a:prstGeom prst="rect">
            <a:avLst/>
          </a:prstGeom>
          <a:solidFill>
            <a:srgbClr val="15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           Equipe de I1</a:t>
            </a:r>
            <a:endParaRPr lang="fr-FR" dirty="0"/>
          </a:p>
        </p:txBody>
      </p:sp>
      <p:cxnSp>
        <p:nvCxnSpPr>
          <p:cNvPr id="36" name="Connecteur en angle 35"/>
          <p:cNvCxnSpPr>
            <a:stCxn id="32" idx="2"/>
            <a:endCxn id="33" idx="0"/>
          </p:cNvCxnSpPr>
          <p:nvPr/>
        </p:nvCxnSpPr>
        <p:spPr>
          <a:xfrm rot="16200000" flipH="1">
            <a:off x="5460454" y="2924027"/>
            <a:ext cx="394696" cy="1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64" y="2171957"/>
            <a:ext cx="496769" cy="49423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2" y="3207196"/>
            <a:ext cx="458774" cy="45877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81" y="4265944"/>
            <a:ext cx="537933" cy="53793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251219" y="1496089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CC32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ESEO</a:t>
            </a:r>
            <a:endParaRPr lang="fr-FR" b="1" dirty="0"/>
          </a:p>
        </p:txBody>
      </p:sp>
      <p:cxnSp>
        <p:nvCxnSpPr>
          <p:cNvPr id="43" name="Connecteur en angle 42"/>
          <p:cNvCxnSpPr>
            <a:stCxn id="33" idx="2"/>
            <a:endCxn id="34" idx="0"/>
          </p:cNvCxnSpPr>
          <p:nvPr/>
        </p:nvCxnSpPr>
        <p:spPr>
          <a:xfrm rot="5400000">
            <a:off x="5430688" y="3975810"/>
            <a:ext cx="454228" cy="2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en angle 43"/>
          <p:cNvCxnSpPr>
            <a:stCxn id="34" idx="2"/>
            <a:endCxn id="35" idx="0"/>
          </p:cNvCxnSpPr>
          <p:nvPr/>
        </p:nvCxnSpPr>
        <p:spPr>
          <a:xfrm rot="5400000">
            <a:off x="5444865" y="5075024"/>
            <a:ext cx="425873" cy="1"/>
          </a:xfrm>
          <a:prstGeom prst="bentConnector3">
            <a:avLst/>
          </a:prstGeom>
          <a:ln>
            <a:solidFill>
              <a:srgbClr val="15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 44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37" y="5332654"/>
            <a:ext cx="537933" cy="5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ganigramme : Délai 3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Organigramme : Délai 4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7" name="Organigramme : Délai 6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109" y="6356350"/>
            <a:ext cx="594023" cy="501650"/>
          </a:xfrm>
        </p:spPr>
        <p:txBody>
          <a:bodyPr/>
          <a:lstStyle/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7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1" y="350398"/>
            <a:ext cx="7391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Vidéo Roller Hockey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xmlns="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8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8" name="Organigramme : Délai 27">
            <a:extLst>
              <a:ext uri="{FF2B5EF4-FFF2-40B4-BE49-F238E27FC236}">
                <a16:creationId xmlns:a16="http://schemas.microsoft.com/office/drawing/2014/main" xmlns="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29" name="Organigramme : Délai 28">
            <a:extLst>
              <a:ext uri="{FF2B5EF4-FFF2-40B4-BE49-F238E27FC236}">
                <a16:creationId xmlns:a16="http://schemas.microsoft.com/office/drawing/2014/main" xmlns="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31" name="Organigramme : Délai 30">
            <a:extLst>
              <a:ext uri="{FF2B5EF4-FFF2-40B4-BE49-F238E27FC236}">
                <a16:creationId xmlns:a16="http://schemas.microsoft.com/office/drawing/2014/main" xmlns="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xmlns="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Besoins client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A5D3BDA0-97B6-4CAE-B0C9-D00ABD479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82" y="1948266"/>
            <a:ext cx="988688" cy="98868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0246" b="66819"/>
          <a:stretch/>
        </p:blipFill>
        <p:spPr>
          <a:xfrm>
            <a:off x="9288154" y="4456632"/>
            <a:ext cx="765255" cy="82943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8547715" y="5302935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154E79"/>
                </a:solidFill>
              </a:rPr>
              <a:t>Position des joueurs</a:t>
            </a:r>
          </a:p>
          <a:p>
            <a:pPr algn="ctr"/>
            <a:r>
              <a:rPr lang="fr-FR" sz="2000" b="1" dirty="0" smtClean="0">
                <a:solidFill>
                  <a:srgbClr val="154E79"/>
                </a:solidFill>
              </a:rPr>
              <a:t> sur le terrain</a:t>
            </a:r>
            <a:endParaRPr lang="fr-FR" sz="2000" b="1" dirty="0">
              <a:solidFill>
                <a:srgbClr val="154E79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226392" y="3041881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154E79"/>
                </a:solidFill>
              </a:rPr>
              <a:t>Fréquence cardiaque</a:t>
            </a:r>
            <a:endParaRPr lang="fr-FR" sz="2000" b="1" dirty="0">
              <a:solidFill>
                <a:srgbClr val="154E79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740891" y="6269758"/>
            <a:ext cx="2255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154E79"/>
                </a:solidFill>
              </a:rPr>
              <a:t>Distance parcourue</a:t>
            </a:r>
            <a:endParaRPr lang="fr-FR" sz="2000" b="1" dirty="0">
              <a:solidFill>
                <a:srgbClr val="154E79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314122" y="259848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154E79"/>
                </a:solidFill>
              </a:rPr>
              <a:t>Vitesse</a:t>
            </a:r>
            <a:endParaRPr lang="fr-FR" sz="2000" b="1" dirty="0">
              <a:solidFill>
                <a:srgbClr val="154E79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947626" y="2521096"/>
            <a:ext cx="616213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+mj-ea"/>
              <a:buAutoNum type="circleNumDbPlain"/>
            </a:pPr>
            <a:r>
              <a:rPr lang="fr-FR" sz="2400" b="1" dirty="0" smtClean="0">
                <a:solidFill>
                  <a:srgbClr val="CC3232"/>
                </a:solidFill>
              </a:rPr>
              <a:t>Quantifier l’effort type d’un joueur</a:t>
            </a:r>
          </a:p>
          <a:p>
            <a:pPr marL="457200" indent="-457200" algn="ctr">
              <a:buFont typeface="+mj-ea"/>
              <a:buAutoNum type="circleNumDbPlain"/>
            </a:pPr>
            <a:endParaRPr lang="fr-FR" sz="2400" b="1" dirty="0" smtClean="0">
              <a:solidFill>
                <a:srgbClr val="CC3232"/>
              </a:solidFill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fr-FR" sz="2400" b="1" dirty="0" smtClean="0">
                <a:solidFill>
                  <a:srgbClr val="CC3232"/>
                </a:solidFill>
              </a:rPr>
              <a:t>Analyser les situations de match</a:t>
            </a:r>
          </a:p>
          <a:p>
            <a:endParaRPr lang="fr-FR" sz="2400" b="1" dirty="0">
              <a:solidFill>
                <a:srgbClr val="154E79"/>
              </a:solidFill>
            </a:endParaRPr>
          </a:p>
          <a:p>
            <a:endParaRPr lang="fr-FR" sz="2400" b="1" dirty="0" smtClean="0">
              <a:solidFill>
                <a:srgbClr val="154E79"/>
              </a:solidFill>
            </a:endParaRPr>
          </a:p>
          <a:p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3402688" y="1434506"/>
            <a:ext cx="5252543" cy="3569260"/>
          </a:xfrm>
          <a:prstGeom prst="ellipse">
            <a:avLst/>
          </a:prstGeom>
          <a:noFill/>
          <a:ln w="38100" cmpd="sng">
            <a:solidFill>
              <a:srgbClr val="CC32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1081635" y="5010964"/>
            <a:ext cx="191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154E79"/>
                </a:solidFill>
              </a:rPr>
              <a:t>Phase de repos/</a:t>
            </a:r>
          </a:p>
          <a:p>
            <a:r>
              <a:rPr lang="fr-FR" sz="2000" b="1" dirty="0" smtClean="0">
                <a:solidFill>
                  <a:srgbClr val="154E79"/>
                </a:solidFill>
              </a:rPr>
              <a:t>Phase d’activité</a:t>
            </a:r>
            <a:endParaRPr lang="fr-FR" sz="2000" b="1" dirty="0">
              <a:solidFill>
                <a:srgbClr val="154E79"/>
              </a:solidFill>
            </a:endParaRPr>
          </a:p>
        </p:txBody>
      </p:sp>
      <p:pic>
        <p:nvPicPr>
          <p:cNvPr id="5" name="Image 4" descr="icons8-points-d'intÃ©rÃªts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28" y="5353882"/>
            <a:ext cx="1032076" cy="1032076"/>
          </a:xfrm>
          <a:prstGeom prst="rect">
            <a:avLst/>
          </a:prstGeom>
        </p:spPr>
      </p:pic>
      <p:pic>
        <p:nvPicPr>
          <p:cNvPr id="6" name="Image 5" descr="icons8-cours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26" y="3881056"/>
            <a:ext cx="987904" cy="987904"/>
          </a:xfrm>
          <a:prstGeom prst="rect">
            <a:avLst/>
          </a:prstGeom>
        </p:spPr>
      </p:pic>
      <p:pic>
        <p:nvPicPr>
          <p:cNvPr id="8" name="Image 7" descr="icons8-march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3" y="3845772"/>
            <a:ext cx="959646" cy="959646"/>
          </a:xfrm>
          <a:prstGeom prst="rect">
            <a:avLst/>
          </a:prstGeom>
        </p:spPr>
      </p:pic>
      <p:pic>
        <p:nvPicPr>
          <p:cNvPr id="10" name="Image 9" descr="icons8-flÃ¨che-droite-50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33" y="4187808"/>
            <a:ext cx="487017" cy="487017"/>
          </a:xfrm>
          <a:prstGeom prst="rect">
            <a:avLst/>
          </a:prstGeom>
        </p:spPr>
      </p:pic>
      <p:pic>
        <p:nvPicPr>
          <p:cNvPr id="18" name="Image 17" descr="icons8-vitesse-5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57" y="1570063"/>
            <a:ext cx="1100775" cy="11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3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="" xmlns:a16="http://schemas.microsoft.com/office/drawing/2014/main" id="{C0F4C2F7-8BE0-4DCE-A1DD-380745253AFF}"/>
              </a:ext>
            </a:extLst>
          </p:cNvPr>
          <p:cNvSpPr txBox="1">
            <a:spLocks/>
          </p:cNvSpPr>
          <p:nvPr/>
        </p:nvSpPr>
        <p:spPr>
          <a:xfrm>
            <a:off x="11541109" y="6356350"/>
            <a:ext cx="59402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74F2041-3E36-4D52-8011-2C9618D6D920}" type="slidenum">
              <a:rPr lang="fr-FR" sz="2000" b="1" smtClean="0">
                <a:solidFill>
                  <a:srgbClr val="CC3232"/>
                </a:solidFill>
              </a:rPr>
              <a:pPr algn="ctr"/>
              <a:t>9</a:t>
            </a:fld>
            <a:endParaRPr lang="fr-FR" sz="2000" b="1" dirty="0">
              <a:solidFill>
                <a:srgbClr val="CC3232"/>
              </a:solidFill>
            </a:endParaRPr>
          </a:p>
        </p:txBody>
      </p:sp>
      <p:sp>
        <p:nvSpPr>
          <p:cNvPr id="28" name="Organigramme : Délai 27">
            <a:extLst>
              <a:ext uri="{FF2B5EF4-FFF2-40B4-BE49-F238E27FC236}">
                <a16:creationId xmlns="" xmlns:a16="http://schemas.microsoft.com/office/drawing/2014/main" id="{FFB0F582-2792-49AB-BA7A-686E9EBACBF4}"/>
              </a:ext>
            </a:extLst>
          </p:cNvPr>
          <p:cNvSpPr/>
          <p:nvPr/>
        </p:nvSpPr>
        <p:spPr>
          <a:xfrm rot="3259439">
            <a:off x="-731304" y="-1769270"/>
            <a:ext cx="1778635" cy="4346575"/>
          </a:xfrm>
          <a:prstGeom prst="flowChartDelay">
            <a:avLst/>
          </a:prstGeom>
          <a:noFill/>
          <a:ln w="57150"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CC3232"/>
              </a:solidFill>
            </a:endParaRPr>
          </a:p>
        </p:txBody>
      </p:sp>
      <p:sp>
        <p:nvSpPr>
          <p:cNvPr id="29" name="Organigramme : Délai 28">
            <a:extLst>
              <a:ext uri="{FF2B5EF4-FFF2-40B4-BE49-F238E27FC236}">
                <a16:creationId xmlns="" xmlns:a16="http://schemas.microsoft.com/office/drawing/2014/main" id="{111C06CA-8B76-45C8-B58D-46FFB0B70AB4}"/>
              </a:ext>
            </a:extLst>
          </p:cNvPr>
          <p:cNvSpPr/>
          <p:nvPr/>
        </p:nvSpPr>
        <p:spPr>
          <a:xfrm rot="2966814">
            <a:off x="-912279" y="-1874680"/>
            <a:ext cx="1778635" cy="4346575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="" xmlns:a16="http://schemas.microsoft.com/office/drawing/2014/main" id="{5789DF46-50D9-4648-9880-520F728EA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23" y="50957"/>
            <a:ext cx="1225393" cy="1225393"/>
          </a:xfrm>
          <a:prstGeom prst="rect">
            <a:avLst/>
          </a:prstGeom>
        </p:spPr>
      </p:pic>
      <p:sp>
        <p:nvSpPr>
          <p:cNvPr id="31" name="Organigramme : Délai 30">
            <a:extLst>
              <a:ext uri="{FF2B5EF4-FFF2-40B4-BE49-F238E27FC236}">
                <a16:creationId xmlns="" xmlns:a16="http://schemas.microsoft.com/office/drawing/2014/main" id="{5CF30D1B-5978-4F03-A862-353024346AE0}"/>
              </a:ext>
            </a:extLst>
          </p:cNvPr>
          <p:cNvSpPr/>
          <p:nvPr/>
        </p:nvSpPr>
        <p:spPr>
          <a:xfrm rot="14121151">
            <a:off x="11872424" y="5028216"/>
            <a:ext cx="1008258" cy="2672966"/>
          </a:xfrm>
          <a:prstGeom prst="flowChartDelay">
            <a:avLst/>
          </a:prstGeom>
          <a:noFill/>
          <a:ln w="57150">
            <a:solidFill>
              <a:srgbClr val="15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2FC4B5C3-5313-4FA7-B90A-B3124CE2EAD7}"/>
              </a:ext>
            </a:extLst>
          </p:cNvPr>
          <p:cNvSpPr txBox="1"/>
          <p:nvPr/>
        </p:nvSpPr>
        <p:spPr>
          <a:xfrm>
            <a:off x="1688780" y="350398"/>
            <a:ext cx="895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solidFill>
                  <a:srgbClr val="154E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endParaRPr lang="fr-FR" sz="4000" b="1" dirty="0">
              <a:solidFill>
                <a:srgbClr val="154E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46050"/>
              </p:ext>
            </p:extLst>
          </p:nvPr>
        </p:nvGraphicFramePr>
        <p:xfrm>
          <a:off x="2356745" y="1646155"/>
          <a:ext cx="7478510" cy="453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255">
                  <a:extLst>
                    <a:ext uri="{9D8B030D-6E8A-4147-A177-3AD203B41FA5}">
                      <a16:colId xmlns="" xmlns:a16="http://schemas.microsoft.com/office/drawing/2014/main" val="306288650"/>
                    </a:ext>
                  </a:extLst>
                </a:gridCol>
                <a:gridCol w="37392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74405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/>
                        <a:t>Exigence</a:t>
                      </a:r>
                      <a:endParaRPr lang="fr-FR" noProof="0" dirty="0"/>
                    </a:p>
                  </a:txBody>
                  <a:tcPr anchor="ctr">
                    <a:solidFill>
                      <a:srgbClr val="CC32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Niveau</a:t>
                      </a:r>
                    </a:p>
                  </a:txBody>
                  <a:tcPr anchor="ctr">
                    <a:solidFill>
                      <a:srgbClr val="CC323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0452"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>
                          <a:solidFill>
                            <a:srgbClr val="154E79"/>
                          </a:solidFill>
                        </a:rPr>
                        <a:t>Mesure de 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>
                          <a:solidFill>
                            <a:srgbClr val="154E79"/>
                          </a:solidFill>
                        </a:rPr>
                        <a:t> </a:t>
                      </a:r>
                      <a:r>
                        <a:rPr lang="fr-FR" noProof="0" dirty="0" smtClean="0">
                          <a:solidFill>
                            <a:srgbClr val="154E79"/>
                          </a:solidFill>
                        </a:rPr>
                        <a:t>Précision à 30 cm près</a:t>
                      </a:r>
                      <a:endParaRPr lang="fr-FR" noProof="0" dirty="0">
                        <a:solidFill>
                          <a:srgbClr val="154E7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0452"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>
                          <a:solidFill>
                            <a:srgbClr val="154E79"/>
                          </a:solidFill>
                        </a:rPr>
                        <a:t>Vitesse de transmission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noProof="0" dirty="0">
                          <a:solidFill>
                            <a:srgbClr val="154E79"/>
                          </a:solidFill>
                        </a:rPr>
                        <a:t>Pas</a:t>
                      </a:r>
                      <a:r>
                        <a:rPr lang="fr-FR" b="0" baseline="0" noProof="0" dirty="0">
                          <a:solidFill>
                            <a:srgbClr val="154E79"/>
                          </a:solidFill>
                        </a:rPr>
                        <a:t> de temps réel</a:t>
                      </a:r>
                      <a:endParaRPr lang="fr-FR" b="0" noProof="0" dirty="0">
                        <a:solidFill>
                          <a:srgbClr val="154E7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0452"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>
                          <a:solidFill>
                            <a:srgbClr val="154E79"/>
                          </a:solidFill>
                        </a:rPr>
                        <a:t>Autonomie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 smtClean="0">
                          <a:solidFill>
                            <a:srgbClr val="154E79"/>
                          </a:solidFill>
                        </a:rPr>
                        <a:t>Durée de 3h</a:t>
                      </a:r>
                      <a:endParaRPr lang="fr-FR" noProof="0" dirty="0">
                        <a:solidFill>
                          <a:srgbClr val="154E7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02474"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>
                          <a:solidFill>
                            <a:srgbClr val="154E79"/>
                          </a:solidFill>
                        </a:rPr>
                        <a:t>Encombrement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rgbClr val="154E7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 de gêne pour le </a:t>
                      </a:r>
                      <a:r>
                        <a:rPr lang="fr-FR" sz="1800" kern="1200" dirty="0" smtClean="0">
                          <a:solidFill>
                            <a:srgbClr val="154E7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joueur</a:t>
                      </a:r>
                    </a:p>
                    <a:p>
                      <a:pPr algn="ctr"/>
                      <a:r>
                        <a:rPr lang="fr-FR" sz="1800" kern="1200" dirty="0" smtClean="0">
                          <a:solidFill>
                            <a:srgbClr val="154E7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Taille</a:t>
                      </a:r>
                      <a:r>
                        <a:rPr lang="fr-FR" sz="1800" kern="1200" baseline="0" dirty="0" smtClean="0">
                          <a:solidFill>
                            <a:srgbClr val="154E7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rgbClr val="154E7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 cm</a:t>
                      </a:r>
                    </a:p>
                    <a:p>
                      <a:pPr algn="ctr"/>
                      <a:endParaRPr lang="fr-FR" noProof="0" dirty="0">
                        <a:solidFill>
                          <a:srgbClr val="154E79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0452">
                <a:tc>
                  <a:txBody>
                    <a:bodyPr/>
                    <a:lstStyle/>
                    <a:p>
                      <a:pPr algn="ctr"/>
                      <a:r>
                        <a:rPr lang="fr-FR" b="1" noProof="0" dirty="0">
                          <a:solidFill>
                            <a:srgbClr val="154E79"/>
                          </a:solidFill>
                        </a:rPr>
                        <a:t>Connectivité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>
                          <a:solidFill>
                            <a:srgbClr val="154E79"/>
                          </a:solidFill>
                        </a:rPr>
                        <a:t>Sans fils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4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1462</Words>
  <Application>Microsoft Office PowerPoint</Application>
  <PresentationFormat>Grand écran</PresentationFormat>
  <Paragraphs>419</Paragraphs>
  <Slides>42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Mangal</vt:lpstr>
      <vt:lpstr>Roboto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DE POUILLY</dc:creator>
  <cp:lastModifiedBy>Utilisateur Windows</cp:lastModifiedBy>
  <cp:revision>192</cp:revision>
  <dcterms:created xsi:type="dcterms:W3CDTF">2017-09-20T12:02:56Z</dcterms:created>
  <dcterms:modified xsi:type="dcterms:W3CDTF">2018-01-29T08:49:39Z</dcterms:modified>
</cp:coreProperties>
</file>